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embeddedFontLst>
    <p:embeddedFont>
      <p:font typeface="MiSans" charset="-122" pitchFamily="34"/>
      <p:regular r:id="rId23"/>
    </p:embeddedFont>
    <p:embeddedFont>
      <p:font typeface="Alimama ShuHeiTi" charset="-122" pitchFamily="34"/>
      <p:regular r:id="rId24"/>
    </p:embeddedFont>
    <p:embeddedFont>
      <p:font typeface="得意黑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rainfordsolutions.com/885973d2c3e2263f19d2f761b0e491d120ea3242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8769" b="876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5763" y="690563"/>
            <a:ext cx="2762250" cy="390525"/>
          </a:xfrm>
          <a:custGeom>
            <a:avLst/>
            <a:gdLst/>
            <a:ahLst/>
            <a:cxnLst/>
            <a:rect l="l" t="t" r="r" b="b"/>
            <a:pathLst>
              <a:path w="2762250" h="390525">
                <a:moveTo>
                  <a:pt x="38100" y="0"/>
                </a:moveTo>
                <a:lnTo>
                  <a:pt x="2724150" y="0"/>
                </a:lnTo>
                <a:cubicBezTo>
                  <a:pt x="2745192" y="0"/>
                  <a:pt x="2762250" y="17058"/>
                  <a:pt x="2762250" y="38100"/>
                </a:cubicBezTo>
                <a:lnTo>
                  <a:pt x="2762250" y="352425"/>
                </a:lnTo>
                <a:cubicBezTo>
                  <a:pt x="2762250" y="373467"/>
                  <a:pt x="2745192" y="390525"/>
                  <a:pt x="2724150" y="390525"/>
                </a:cubicBezTo>
                <a:lnTo>
                  <a:pt x="38100" y="390525"/>
                </a:lnTo>
                <a:cubicBezTo>
                  <a:pt x="17058" y="390525"/>
                  <a:pt x="0" y="373467"/>
                  <a:pt x="0" y="3524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12700">
            <a:solidFill>
              <a:srgbClr val="4ECDC4">
                <a:alpha val="50196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81025" y="771525"/>
            <a:ext cx="2447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ТЕХНИЧЕСКИЙ РЕГЛАМЕНТ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497806"/>
            <a:ext cx="117729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РЕГЛАМЕНТ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УПРАВЛЕНИЯ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РИСКАМИ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22195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FF6B6B"/>
              </a:gs>
            </a:gsLst>
            <a:lin ang="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381000" y="4564856"/>
            <a:ext cx="86772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Предотвращение коллизий в процессе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развертывания серверной инфраструктуры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4813" y="5943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0" name="Text 7"/>
          <p:cNvSpPr/>
          <p:nvPr/>
        </p:nvSpPr>
        <p:spPr>
          <a:xfrm>
            <a:off x="733425" y="5905500"/>
            <a:ext cx="2085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Превентивный контроль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066827" y="5943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126653" y="79139"/>
                </a:moveTo>
                <a:lnTo>
                  <a:pt x="96887" y="126764"/>
                </a:lnTo>
                <a:cubicBezTo>
                  <a:pt x="95324" y="129257"/>
                  <a:pt x="92646" y="130820"/>
                  <a:pt x="89706" y="130969"/>
                </a:cubicBezTo>
                <a:cubicBezTo>
                  <a:pt x="86767" y="131118"/>
                  <a:pt x="83939" y="129778"/>
                  <a:pt x="82190" y="127397"/>
                </a:cubicBezTo>
                <a:lnTo>
                  <a:pt x="64331" y="103584"/>
                </a:lnTo>
                <a:cubicBezTo>
                  <a:pt x="61354" y="99640"/>
                  <a:pt x="62173" y="94059"/>
                  <a:pt x="66117" y="91083"/>
                </a:cubicBezTo>
                <a:cubicBezTo>
                  <a:pt x="70061" y="88106"/>
                  <a:pt x="75642" y="88925"/>
                  <a:pt x="78618" y="92869"/>
                </a:cubicBezTo>
                <a:lnTo>
                  <a:pt x="88664" y="106263"/>
                </a:lnTo>
                <a:lnTo>
                  <a:pt x="111509" y="69689"/>
                </a:lnTo>
                <a:cubicBezTo>
                  <a:pt x="114114" y="65522"/>
                  <a:pt x="119621" y="64219"/>
                  <a:pt x="123825" y="66861"/>
                </a:cubicBezTo>
                <a:cubicBezTo>
                  <a:pt x="128029" y="69503"/>
                  <a:pt x="129294" y="74972"/>
                  <a:pt x="126653" y="7917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Text 9"/>
          <p:cNvSpPr/>
          <p:nvPr/>
        </p:nvSpPr>
        <p:spPr>
          <a:xfrm>
            <a:off x="3395439" y="5905500"/>
            <a:ext cx="2057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90% ошибок исключено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8588" y="358588"/>
            <a:ext cx="502024" cy="403412"/>
          </a:xfrm>
          <a:custGeom>
            <a:avLst/>
            <a:gdLst/>
            <a:ahLst/>
            <a:cxnLst/>
            <a:rect l="l" t="t" r="r" b="b"/>
            <a:pathLst>
              <a:path w="502024" h="403412">
                <a:moveTo>
                  <a:pt x="71719" y="0"/>
                </a:moveTo>
                <a:lnTo>
                  <a:pt x="430305" y="0"/>
                </a:lnTo>
                <a:cubicBezTo>
                  <a:pt x="469914" y="0"/>
                  <a:pt x="502024" y="32109"/>
                  <a:pt x="502024" y="71719"/>
                </a:cubicBezTo>
                <a:lnTo>
                  <a:pt x="502024" y="331693"/>
                </a:lnTo>
                <a:cubicBezTo>
                  <a:pt x="502024" y="371302"/>
                  <a:pt x="469914" y="403412"/>
                  <a:pt x="430305" y="403412"/>
                </a:cubicBezTo>
                <a:lnTo>
                  <a:pt x="71719" y="403412"/>
                </a:lnTo>
                <a:cubicBezTo>
                  <a:pt x="32136" y="403412"/>
                  <a:pt x="0" y="371276"/>
                  <a:pt x="0" y="331693"/>
                </a:cubicBezTo>
                <a:lnTo>
                  <a:pt x="0" y="71719"/>
                </a:lnTo>
                <a:cubicBezTo>
                  <a:pt x="0" y="32136"/>
                  <a:pt x="32136" y="0"/>
                  <a:pt x="71719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02024" y="448235"/>
            <a:ext cx="301228" cy="215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2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000475" y="452718"/>
            <a:ext cx="2913529" cy="215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9" b="1" spc="113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ЭЛЕКТРОПИТАНИЕ И БАЛАНС ФАЗ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8588" y="869576"/>
            <a:ext cx="11636188" cy="358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41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Мощность и фазный баланс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76518" y="1371600"/>
            <a:ext cx="5629835" cy="3908612"/>
          </a:xfrm>
          <a:custGeom>
            <a:avLst/>
            <a:gdLst/>
            <a:ahLst/>
            <a:cxnLst/>
            <a:rect l="l" t="t" r="r" b="b"/>
            <a:pathLst>
              <a:path w="5629835" h="3908612">
                <a:moveTo>
                  <a:pt x="35859" y="0"/>
                </a:moveTo>
                <a:lnTo>
                  <a:pt x="5558112" y="0"/>
                </a:lnTo>
                <a:cubicBezTo>
                  <a:pt x="5597724" y="0"/>
                  <a:pt x="5629835" y="32111"/>
                  <a:pt x="5629835" y="71723"/>
                </a:cubicBezTo>
                <a:lnTo>
                  <a:pt x="5629835" y="3836889"/>
                </a:lnTo>
                <a:cubicBezTo>
                  <a:pt x="5629835" y="3876500"/>
                  <a:pt x="5597724" y="3908612"/>
                  <a:pt x="5558112" y="3908612"/>
                </a:cubicBezTo>
                <a:lnTo>
                  <a:pt x="35859" y="3908612"/>
                </a:lnTo>
                <a:cubicBezTo>
                  <a:pt x="16055" y="3908612"/>
                  <a:pt x="0" y="3892557"/>
                  <a:pt x="0" y="3872753"/>
                </a:cubicBezTo>
                <a:lnTo>
                  <a:pt x="0" y="35859"/>
                </a:lnTo>
                <a:cubicBezTo>
                  <a:pt x="0" y="16068"/>
                  <a:pt x="16068" y="0"/>
                  <a:pt x="35859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7" name="Shape 5"/>
          <p:cNvSpPr/>
          <p:nvPr/>
        </p:nvSpPr>
        <p:spPr>
          <a:xfrm>
            <a:off x="376518" y="1371600"/>
            <a:ext cx="35859" cy="3908612"/>
          </a:xfrm>
          <a:custGeom>
            <a:avLst/>
            <a:gdLst/>
            <a:ahLst/>
            <a:cxnLst/>
            <a:rect l="l" t="t" r="r" b="b"/>
            <a:pathLst>
              <a:path w="35859" h="3908612">
                <a:moveTo>
                  <a:pt x="35859" y="0"/>
                </a:moveTo>
                <a:lnTo>
                  <a:pt x="35859" y="0"/>
                </a:lnTo>
                <a:lnTo>
                  <a:pt x="35859" y="3908612"/>
                </a:lnTo>
                <a:lnTo>
                  <a:pt x="35859" y="3908612"/>
                </a:lnTo>
                <a:cubicBezTo>
                  <a:pt x="16055" y="3908612"/>
                  <a:pt x="0" y="3892557"/>
                  <a:pt x="0" y="3872753"/>
                </a:cubicBezTo>
                <a:lnTo>
                  <a:pt x="0" y="35859"/>
                </a:lnTo>
                <a:cubicBezTo>
                  <a:pt x="0" y="16068"/>
                  <a:pt x="16068" y="0"/>
                  <a:pt x="35859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07359" y="1586753"/>
            <a:ext cx="156882" cy="179294"/>
          </a:xfrm>
          <a:custGeom>
            <a:avLst/>
            <a:gdLst/>
            <a:ahLst/>
            <a:cxnLst/>
            <a:rect l="l" t="t" r="r" b="b"/>
            <a:pathLst>
              <a:path w="156882" h="179294">
                <a:moveTo>
                  <a:pt x="118642" y="-3467"/>
                </a:moveTo>
                <a:cubicBezTo>
                  <a:pt x="122809" y="-455"/>
                  <a:pt x="124350" y="5008"/>
                  <a:pt x="122459" y="9770"/>
                </a:cubicBezTo>
                <a:lnTo>
                  <a:pt x="95005" y="78441"/>
                </a:lnTo>
                <a:lnTo>
                  <a:pt x="145676" y="78441"/>
                </a:lnTo>
                <a:cubicBezTo>
                  <a:pt x="150404" y="78441"/>
                  <a:pt x="154606" y="81383"/>
                  <a:pt x="156217" y="85830"/>
                </a:cubicBezTo>
                <a:cubicBezTo>
                  <a:pt x="157828" y="90277"/>
                  <a:pt x="156462" y="95250"/>
                  <a:pt x="152855" y="98262"/>
                </a:cubicBezTo>
                <a:lnTo>
                  <a:pt x="52002" y="182306"/>
                </a:lnTo>
                <a:cubicBezTo>
                  <a:pt x="48045" y="185597"/>
                  <a:pt x="42407" y="185773"/>
                  <a:pt x="38240" y="182761"/>
                </a:cubicBezTo>
                <a:cubicBezTo>
                  <a:pt x="34073" y="179749"/>
                  <a:pt x="32532" y="174286"/>
                  <a:pt x="34423" y="169524"/>
                </a:cubicBezTo>
                <a:lnTo>
                  <a:pt x="61877" y="100853"/>
                </a:lnTo>
                <a:lnTo>
                  <a:pt x="11206" y="100853"/>
                </a:lnTo>
                <a:cubicBezTo>
                  <a:pt x="6478" y="100853"/>
                  <a:pt x="2276" y="97911"/>
                  <a:pt x="665" y="93464"/>
                </a:cubicBezTo>
                <a:cubicBezTo>
                  <a:pt x="-945" y="89017"/>
                  <a:pt x="420" y="84044"/>
                  <a:pt x="4027" y="81033"/>
                </a:cubicBezTo>
                <a:lnTo>
                  <a:pt x="104880" y="-3012"/>
                </a:lnTo>
                <a:cubicBezTo>
                  <a:pt x="108837" y="-6303"/>
                  <a:pt x="114475" y="-6478"/>
                  <a:pt x="118642" y="-346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797859" y="1550894"/>
            <a:ext cx="5118847" cy="251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2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Расчет требуемой мощности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3741" y="1945341"/>
            <a:ext cx="5253318" cy="968188"/>
          </a:xfrm>
          <a:custGeom>
            <a:avLst/>
            <a:gdLst/>
            <a:ahLst/>
            <a:cxnLst/>
            <a:rect l="l" t="t" r="r" b="b"/>
            <a:pathLst>
              <a:path w="5253318" h="968188">
                <a:moveTo>
                  <a:pt x="71714" y="0"/>
                </a:moveTo>
                <a:lnTo>
                  <a:pt x="5181604" y="0"/>
                </a:lnTo>
                <a:cubicBezTo>
                  <a:pt x="5221210" y="0"/>
                  <a:pt x="5253318" y="32107"/>
                  <a:pt x="5253318" y="71714"/>
                </a:cubicBezTo>
                <a:lnTo>
                  <a:pt x="5253318" y="896475"/>
                </a:lnTo>
                <a:cubicBezTo>
                  <a:pt x="5253318" y="936081"/>
                  <a:pt x="5221210" y="968188"/>
                  <a:pt x="5181604" y="968188"/>
                </a:cubicBezTo>
                <a:lnTo>
                  <a:pt x="71714" y="968188"/>
                </a:lnTo>
                <a:cubicBezTo>
                  <a:pt x="32107" y="968188"/>
                  <a:pt x="0" y="936081"/>
                  <a:pt x="0" y="896475"/>
                </a:cubicBezTo>
                <a:lnTo>
                  <a:pt x="0" y="71714"/>
                </a:lnTo>
                <a:cubicBezTo>
                  <a:pt x="0" y="32134"/>
                  <a:pt x="32134" y="0"/>
                  <a:pt x="71714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717176" y="2088776"/>
            <a:ext cx="5029200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Шаг 1: Пиковая мощность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17176" y="2339788"/>
            <a:ext cx="4966447" cy="430306"/>
          </a:xfrm>
          <a:custGeom>
            <a:avLst/>
            <a:gdLst/>
            <a:ahLst/>
            <a:cxnLst/>
            <a:rect l="l" t="t" r="r" b="b"/>
            <a:pathLst>
              <a:path w="4966447" h="430306">
                <a:moveTo>
                  <a:pt x="35857" y="0"/>
                </a:moveTo>
                <a:lnTo>
                  <a:pt x="4930590" y="0"/>
                </a:lnTo>
                <a:cubicBezTo>
                  <a:pt x="4950393" y="0"/>
                  <a:pt x="4966447" y="16054"/>
                  <a:pt x="4966447" y="35857"/>
                </a:cubicBezTo>
                <a:lnTo>
                  <a:pt x="4966447" y="394448"/>
                </a:lnTo>
                <a:cubicBezTo>
                  <a:pt x="4966447" y="414252"/>
                  <a:pt x="4950393" y="430306"/>
                  <a:pt x="4930590" y="430306"/>
                </a:cubicBezTo>
                <a:lnTo>
                  <a:pt x="35857" y="430306"/>
                </a:lnTo>
                <a:cubicBezTo>
                  <a:pt x="16067" y="430306"/>
                  <a:pt x="0" y="414239"/>
                  <a:pt x="0" y="394448"/>
                </a:cubicBezTo>
                <a:lnTo>
                  <a:pt x="0" y="35857"/>
                </a:lnTo>
                <a:cubicBezTo>
                  <a:pt x="0" y="16067"/>
                  <a:pt x="16067" y="0"/>
                  <a:pt x="35857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17176" y="2339788"/>
            <a:ext cx="5038165" cy="430306"/>
          </a:xfrm>
          <a:prstGeom prst="rect">
            <a:avLst/>
          </a:prstGeom>
          <a:noFill/>
          <a:ln/>
        </p:spPr>
        <p:txBody>
          <a:bodyPr wrap="square" lIns="107576" tIns="107576" rIns="107576" bIns="107576" rtlCol="0" anchor="ctr"/>
          <a:lstStyle/>
          <a:p>
            <a:pPr>
              <a:lnSpc>
                <a:spcPct val="120000"/>
              </a:lnSpc>
            </a:pPr>
            <a:r>
              <a:rPr lang="en-US" sz="1129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пиковая_мощность = номинальная × (1.15 до 1.3)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3741" y="3021106"/>
            <a:ext cx="5253318" cy="968188"/>
          </a:xfrm>
          <a:custGeom>
            <a:avLst/>
            <a:gdLst/>
            <a:ahLst/>
            <a:cxnLst/>
            <a:rect l="l" t="t" r="r" b="b"/>
            <a:pathLst>
              <a:path w="5253318" h="968188">
                <a:moveTo>
                  <a:pt x="71714" y="0"/>
                </a:moveTo>
                <a:lnTo>
                  <a:pt x="5181604" y="0"/>
                </a:lnTo>
                <a:cubicBezTo>
                  <a:pt x="5221210" y="0"/>
                  <a:pt x="5253318" y="32107"/>
                  <a:pt x="5253318" y="71714"/>
                </a:cubicBezTo>
                <a:lnTo>
                  <a:pt x="5253318" y="896475"/>
                </a:lnTo>
                <a:cubicBezTo>
                  <a:pt x="5253318" y="936081"/>
                  <a:pt x="5221210" y="968188"/>
                  <a:pt x="5181604" y="968188"/>
                </a:cubicBezTo>
                <a:lnTo>
                  <a:pt x="71714" y="968188"/>
                </a:lnTo>
                <a:cubicBezTo>
                  <a:pt x="32107" y="968188"/>
                  <a:pt x="0" y="936081"/>
                  <a:pt x="0" y="896475"/>
                </a:cubicBezTo>
                <a:lnTo>
                  <a:pt x="0" y="71714"/>
                </a:lnTo>
                <a:cubicBezTo>
                  <a:pt x="0" y="32134"/>
                  <a:pt x="32134" y="0"/>
                  <a:pt x="71714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Text 13"/>
          <p:cNvSpPr/>
          <p:nvPr/>
        </p:nvSpPr>
        <p:spPr>
          <a:xfrm>
            <a:off x="717176" y="3164541"/>
            <a:ext cx="5029200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Шаг 2: Требуемая мощность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17176" y="3415553"/>
            <a:ext cx="4966447" cy="430306"/>
          </a:xfrm>
          <a:custGeom>
            <a:avLst/>
            <a:gdLst/>
            <a:ahLst/>
            <a:cxnLst/>
            <a:rect l="l" t="t" r="r" b="b"/>
            <a:pathLst>
              <a:path w="4966447" h="430306">
                <a:moveTo>
                  <a:pt x="35857" y="0"/>
                </a:moveTo>
                <a:lnTo>
                  <a:pt x="4930590" y="0"/>
                </a:lnTo>
                <a:cubicBezTo>
                  <a:pt x="4950393" y="0"/>
                  <a:pt x="4966447" y="16054"/>
                  <a:pt x="4966447" y="35857"/>
                </a:cubicBezTo>
                <a:lnTo>
                  <a:pt x="4966447" y="394448"/>
                </a:lnTo>
                <a:cubicBezTo>
                  <a:pt x="4966447" y="414252"/>
                  <a:pt x="4950393" y="430306"/>
                  <a:pt x="4930590" y="430306"/>
                </a:cubicBezTo>
                <a:lnTo>
                  <a:pt x="35857" y="430306"/>
                </a:lnTo>
                <a:cubicBezTo>
                  <a:pt x="16067" y="430306"/>
                  <a:pt x="0" y="414239"/>
                  <a:pt x="0" y="394448"/>
                </a:cubicBezTo>
                <a:lnTo>
                  <a:pt x="0" y="35857"/>
                </a:lnTo>
                <a:cubicBezTo>
                  <a:pt x="0" y="16067"/>
                  <a:pt x="16067" y="0"/>
                  <a:pt x="35857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717176" y="3415553"/>
            <a:ext cx="5038165" cy="430306"/>
          </a:xfrm>
          <a:prstGeom prst="rect">
            <a:avLst/>
          </a:prstGeom>
          <a:noFill/>
          <a:ln/>
        </p:spPr>
        <p:txBody>
          <a:bodyPr wrap="square" lIns="107576" tIns="107576" rIns="107576" bIns="107576" rtlCol="0" anchor="ctr"/>
          <a:lstStyle/>
          <a:p>
            <a:pPr>
              <a:lnSpc>
                <a:spcPct val="120000"/>
              </a:lnSpc>
            </a:pPr>
            <a:r>
              <a:rPr lang="en-US" sz="1129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требуемая_мощность = пиковая × 1.2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91671" y="4132729"/>
            <a:ext cx="5235388" cy="968188"/>
          </a:xfrm>
          <a:custGeom>
            <a:avLst/>
            <a:gdLst/>
            <a:ahLst/>
            <a:cxnLst/>
            <a:rect l="l" t="t" r="r" b="b"/>
            <a:pathLst>
              <a:path w="5235388" h="968188">
                <a:moveTo>
                  <a:pt x="35859" y="0"/>
                </a:moveTo>
                <a:lnTo>
                  <a:pt x="5163675" y="0"/>
                </a:lnTo>
                <a:cubicBezTo>
                  <a:pt x="5203281" y="0"/>
                  <a:pt x="5235388" y="32107"/>
                  <a:pt x="5235388" y="71714"/>
                </a:cubicBezTo>
                <a:lnTo>
                  <a:pt x="5235388" y="896475"/>
                </a:lnTo>
                <a:cubicBezTo>
                  <a:pt x="5235388" y="936081"/>
                  <a:pt x="5203281" y="968188"/>
                  <a:pt x="5163675" y="968188"/>
                </a:cubicBezTo>
                <a:lnTo>
                  <a:pt x="35859" y="968188"/>
                </a:lnTo>
                <a:cubicBezTo>
                  <a:pt x="16055" y="968188"/>
                  <a:pt x="0" y="952134"/>
                  <a:pt x="0" y="932329"/>
                </a:cubicBezTo>
                <a:lnTo>
                  <a:pt x="0" y="35859"/>
                </a:lnTo>
                <a:cubicBezTo>
                  <a:pt x="0" y="16055"/>
                  <a:pt x="16055" y="0"/>
                  <a:pt x="35859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20000"/>
                </a:srgbClr>
              </a:gs>
              <a:gs pos="100000">
                <a:srgbClr val="FF6B6B">
                  <a:alpha val="5000"/>
                </a:srgbClr>
              </a:gs>
            </a:gsLst>
            <a:lin ang="0" scaled="1"/>
          </a:gradFill>
          <a:ln/>
        </p:spPr>
      </p:sp>
      <p:sp>
        <p:nvSpPr>
          <p:cNvPr id="19" name="Shape 17"/>
          <p:cNvSpPr/>
          <p:nvPr/>
        </p:nvSpPr>
        <p:spPr>
          <a:xfrm>
            <a:off x="591671" y="4132729"/>
            <a:ext cx="35859" cy="968188"/>
          </a:xfrm>
          <a:custGeom>
            <a:avLst/>
            <a:gdLst/>
            <a:ahLst/>
            <a:cxnLst/>
            <a:rect l="l" t="t" r="r" b="b"/>
            <a:pathLst>
              <a:path w="35859" h="968188">
                <a:moveTo>
                  <a:pt x="35859" y="0"/>
                </a:moveTo>
                <a:lnTo>
                  <a:pt x="35859" y="0"/>
                </a:lnTo>
                <a:lnTo>
                  <a:pt x="35859" y="968188"/>
                </a:lnTo>
                <a:lnTo>
                  <a:pt x="35859" y="968188"/>
                </a:lnTo>
                <a:cubicBezTo>
                  <a:pt x="16055" y="968188"/>
                  <a:pt x="0" y="952134"/>
                  <a:pt x="0" y="932329"/>
                </a:cubicBezTo>
                <a:lnTo>
                  <a:pt x="0" y="35859"/>
                </a:lnTo>
                <a:cubicBezTo>
                  <a:pt x="0" y="16068"/>
                  <a:pt x="16068" y="0"/>
                  <a:pt x="35859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0" name="Shape 18"/>
          <p:cNvSpPr/>
          <p:nvPr/>
        </p:nvSpPr>
        <p:spPr>
          <a:xfrm>
            <a:off x="770965" y="4320988"/>
            <a:ext cx="143435" cy="143435"/>
          </a:xfrm>
          <a:custGeom>
            <a:avLst/>
            <a:gdLst/>
            <a:ahLst/>
            <a:cxnLst/>
            <a:rect l="l" t="t" r="r" b="b"/>
            <a:pathLst>
              <a:path w="143435" h="143435">
                <a:moveTo>
                  <a:pt x="102870" y="115561"/>
                </a:moveTo>
                <a:lnTo>
                  <a:pt x="27875" y="40565"/>
                </a:lnTo>
                <a:cubicBezTo>
                  <a:pt x="21599" y="49362"/>
                  <a:pt x="17929" y="60120"/>
                  <a:pt x="17929" y="71718"/>
                </a:cubicBezTo>
                <a:cubicBezTo>
                  <a:pt x="17929" y="101413"/>
                  <a:pt x="42022" y="125506"/>
                  <a:pt x="71718" y="125506"/>
                </a:cubicBezTo>
                <a:cubicBezTo>
                  <a:pt x="83344" y="125506"/>
                  <a:pt x="94101" y="121836"/>
                  <a:pt x="102870" y="115561"/>
                </a:cubicBezTo>
                <a:close/>
                <a:moveTo>
                  <a:pt x="115561" y="102870"/>
                </a:moveTo>
                <a:cubicBezTo>
                  <a:pt x="121836" y="94073"/>
                  <a:pt x="125506" y="83316"/>
                  <a:pt x="125506" y="71718"/>
                </a:cubicBezTo>
                <a:cubicBezTo>
                  <a:pt x="125506" y="42022"/>
                  <a:pt x="101413" y="17929"/>
                  <a:pt x="71718" y="17929"/>
                </a:cubicBezTo>
                <a:cubicBezTo>
                  <a:pt x="60092" y="17929"/>
                  <a:pt x="49334" y="21599"/>
                  <a:pt x="40565" y="27875"/>
                </a:cubicBezTo>
                <a:lnTo>
                  <a:pt x="115561" y="102870"/>
                </a:lnTo>
                <a:close/>
                <a:moveTo>
                  <a:pt x="0" y="71718"/>
                </a:moveTo>
                <a:cubicBezTo>
                  <a:pt x="0" y="32136"/>
                  <a:pt x="32136" y="0"/>
                  <a:pt x="71718" y="0"/>
                </a:cubicBezTo>
                <a:cubicBezTo>
                  <a:pt x="111300" y="0"/>
                  <a:pt x="143435" y="32136"/>
                  <a:pt x="143435" y="71718"/>
                </a:cubicBezTo>
                <a:cubicBezTo>
                  <a:pt x="143435" y="111300"/>
                  <a:pt x="111300" y="143435"/>
                  <a:pt x="71718" y="143435"/>
                </a:cubicBezTo>
                <a:cubicBezTo>
                  <a:pt x="32136" y="143435"/>
                  <a:pt x="0" y="111300"/>
                  <a:pt x="0" y="71718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1" name="Text 19"/>
          <p:cNvSpPr/>
          <p:nvPr/>
        </p:nvSpPr>
        <p:spPr>
          <a:xfrm>
            <a:off x="982954" y="4276165"/>
            <a:ext cx="4772388" cy="215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9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 блокировки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53035" y="4563035"/>
            <a:ext cx="4930588" cy="394447"/>
          </a:xfrm>
          <a:custGeom>
            <a:avLst/>
            <a:gdLst/>
            <a:ahLst/>
            <a:cxnLst/>
            <a:rect l="l" t="t" r="r" b="b"/>
            <a:pathLst>
              <a:path w="4930588" h="394447">
                <a:moveTo>
                  <a:pt x="71718" y="0"/>
                </a:moveTo>
                <a:lnTo>
                  <a:pt x="4858870" y="0"/>
                </a:lnTo>
                <a:cubicBezTo>
                  <a:pt x="4898479" y="0"/>
                  <a:pt x="4930588" y="32109"/>
                  <a:pt x="4930588" y="71718"/>
                </a:cubicBezTo>
                <a:lnTo>
                  <a:pt x="4930588" y="322729"/>
                </a:lnTo>
                <a:cubicBezTo>
                  <a:pt x="4930588" y="362338"/>
                  <a:pt x="4898479" y="394447"/>
                  <a:pt x="4858870" y="394447"/>
                </a:cubicBezTo>
                <a:lnTo>
                  <a:pt x="71718" y="394447"/>
                </a:lnTo>
                <a:cubicBezTo>
                  <a:pt x="32136" y="394447"/>
                  <a:pt x="0" y="362311"/>
                  <a:pt x="0" y="322729"/>
                </a:cubicBezTo>
                <a:lnTo>
                  <a:pt x="0" y="71718"/>
                </a:lnTo>
                <a:cubicBezTo>
                  <a:pt x="0" y="32136"/>
                  <a:pt x="32136" y="0"/>
                  <a:pt x="7171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3" name="Text 21"/>
          <p:cNvSpPr/>
          <p:nvPr/>
        </p:nvSpPr>
        <p:spPr>
          <a:xfrm>
            <a:off x="860612" y="4670612"/>
            <a:ext cx="4778188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8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требуемая_мощность &gt; номинал_распределителя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58588" y="5423647"/>
            <a:ext cx="5647765" cy="1434353"/>
          </a:xfrm>
          <a:custGeom>
            <a:avLst/>
            <a:gdLst/>
            <a:ahLst/>
            <a:cxnLst/>
            <a:rect l="l" t="t" r="r" b="b"/>
            <a:pathLst>
              <a:path w="5647765" h="1434353">
                <a:moveTo>
                  <a:pt x="71718" y="0"/>
                </a:moveTo>
                <a:lnTo>
                  <a:pt x="5576047" y="0"/>
                </a:lnTo>
                <a:cubicBezTo>
                  <a:pt x="5615656" y="0"/>
                  <a:pt x="5647765" y="32109"/>
                  <a:pt x="5647765" y="71718"/>
                </a:cubicBezTo>
                <a:lnTo>
                  <a:pt x="5647765" y="1362635"/>
                </a:lnTo>
                <a:cubicBezTo>
                  <a:pt x="5647765" y="1402244"/>
                  <a:pt x="5615656" y="1434353"/>
                  <a:pt x="5576047" y="1434353"/>
                </a:cubicBezTo>
                <a:lnTo>
                  <a:pt x="71718" y="1434353"/>
                </a:lnTo>
                <a:cubicBezTo>
                  <a:pt x="32109" y="1434353"/>
                  <a:pt x="0" y="1402244"/>
                  <a:pt x="0" y="1362635"/>
                </a:cubicBezTo>
                <a:lnTo>
                  <a:pt x="0" y="71718"/>
                </a:lnTo>
                <a:cubicBezTo>
                  <a:pt x="0" y="32136"/>
                  <a:pt x="32136" y="0"/>
                  <a:pt x="71718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25" name="Shape 23"/>
          <p:cNvSpPr/>
          <p:nvPr/>
        </p:nvSpPr>
        <p:spPr>
          <a:xfrm>
            <a:off x="560294" y="5647765"/>
            <a:ext cx="161365" cy="161365"/>
          </a:xfrm>
          <a:custGeom>
            <a:avLst/>
            <a:gdLst/>
            <a:ahLst/>
            <a:cxnLst/>
            <a:rect l="l" t="t" r="r" b="b"/>
            <a:pathLst>
              <a:path w="161365" h="161365">
                <a:moveTo>
                  <a:pt x="80682" y="161365"/>
                </a:moveTo>
                <a:cubicBezTo>
                  <a:pt x="125212" y="161365"/>
                  <a:pt x="161365" y="125212"/>
                  <a:pt x="161365" y="80682"/>
                </a:cubicBezTo>
                <a:cubicBezTo>
                  <a:pt x="161365" y="36153"/>
                  <a:pt x="125212" y="0"/>
                  <a:pt x="80682" y="0"/>
                </a:cubicBezTo>
                <a:cubicBezTo>
                  <a:pt x="36153" y="0"/>
                  <a:pt x="0" y="36153"/>
                  <a:pt x="0" y="80682"/>
                </a:cubicBezTo>
                <a:cubicBezTo>
                  <a:pt x="0" y="125212"/>
                  <a:pt x="36153" y="161365"/>
                  <a:pt x="80682" y="161365"/>
                </a:cubicBezTo>
                <a:close/>
                <a:moveTo>
                  <a:pt x="70597" y="50426"/>
                </a:moveTo>
                <a:cubicBezTo>
                  <a:pt x="70597" y="44860"/>
                  <a:pt x="75116" y="40341"/>
                  <a:pt x="80682" y="40341"/>
                </a:cubicBezTo>
                <a:cubicBezTo>
                  <a:pt x="86249" y="40341"/>
                  <a:pt x="90768" y="44860"/>
                  <a:pt x="90768" y="50426"/>
                </a:cubicBezTo>
                <a:cubicBezTo>
                  <a:pt x="90768" y="55993"/>
                  <a:pt x="86249" y="60512"/>
                  <a:pt x="80682" y="60512"/>
                </a:cubicBezTo>
                <a:cubicBezTo>
                  <a:pt x="75116" y="60512"/>
                  <a:pt x="70597" y="55993"/>
                  <a:pt x="70597" y="50426"/>
                </a:cubicBezTo>
                <a:close/>
                <a:moveTo>
                  <a:pt x="68076" y="70597"/>
                </a:moveTo>
                <a:lnTo>
                  <a:pt x="83204" y="70597"/>
                </a:lnTo>
                <a:cubicBezTo>
                  <a:pt x="87395" y="70597"/>
                  <a:pt x="90768" y="73969"/>
                  <a:pt x="90768" y="78161"/>
                </a:cubicBezTo>
                <a:lnTo>
                  <a:pt x="90768" y="105896"/>
                </a:lnTo>
                <a:lnTo>
                  <a:pt x="93289" y="105896"/>
                </a:lnTo>
                <a:cubicBezTo>
                  <a:pt x="97481" y="105896"/>
                  <a:pt x="100853" y="109268"/>
                  <a:pt x="100853" y="113460"/>
                </a:cubicBezTo>
                <a:cubicBezTo>
                  <a:pt x="100853" y="117651"/>
                  <a:pt x="97481" y="121024"/>
                  <a:pt x="93289" y="121024"/>
                </a:cubicBezTo>
                <a:lnTo>
                  <a:pt x="68076" y="121024"/>
                </a:lnTo>
                <a:cubicBezTo>
                  <a:pt x="63884" y="121024"/>
                  <a:pt x="60512" y="117651"/>
                  <a:pt x="60512" y="113460"/>
                </a:cubicBezTo>
                <a:cubicBezTo>
                  <a:pt x="60512" y="109268"/>
                  <a:pt x="63884" y="105896"/>
                  <a:pt x="68076" y="105896"/>
                </a:cubicBezTo>
                <a:lnTo>
                  <a:pt x="75640" y="105896"/>
                </a:lnTo>
                <a:lnTo>
                  <a:pt x="75640" y="85725"/>
                </a:lnTo>
                <a:lnTo>
                  <a:pt x="68076" y="85725"/>
                </a:lnTo>
                <a:cubicBezTo>
                  <a:pt x="63884" y="85725"/>
                  <a:pt x="60512" y="82353"/>
                  <a:pt x="60512" y="78161"/>
                </a:cubicBezTo>
                <a:cubicBezTo>
                  <a:pt x="60512" y="73969"/>
                  <a:pt x="63884" y="70597"/>
                  <a:pt x="68076" y="7059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6" name="Text 24"/>
          <p:cNvSpPr/>
          <p:nvPr/>
        </p:nvSpPr>
        <p:spPr>
          <a:xfrm>
            <a:off x="744071" y="5602941"/>
            <a:ext cx="5163671" cy="251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1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Коэффициенты запаса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37882" y="5961529"/>
            <a:ext cx="2590800" cy="717176"/>
          </a:xfrm>
          <a:custGeom>
            <a:avLst/>
            <a:gdLst/>
            <a:ahLst/>
            <a:cxnLst/>
            <a:rect l="l" t="t" r="r" b="b"/>
            <a:pathLst>
              <a:path w="2590800" h="717176">
                <a:moveTo>
                  <a:pt x="71718" y="0"/>
                </a:moveTo>
                <a:lnTo>
                  <a:pt x="2519082" y="0"/>
                </a:lnTo>
                <a:cubicBezTo>
                  <a:pt x="2558691" y="0"/>
                  <a:pt x="2590800" y="32109"/>
                  <a:pt x="2590800" y="71718"/>
                </a:cubicBezTo>
                <a:lnTo>
                  <a:pt x="2590800" y="645459"/>
                </a:lnTo>
                <a:cubicBezTo>
                  <a:pt x="2590800" y="685067"/>
                  <a:pt x="2558691" y="717176"/>
                  <a:pt x="2519082" y="717176"/>
                </a:cubicBezTo>
                <a:lnTo>
                  <a:pt x="71718" y="717176"/>
                </a:lnTo>
                <a:cubicBezTo>
                  <a:pt x="32109" y="717176"/>
                  <a:pt x="0" y="685067"/>
                  <a:pt x="0" y="645459"/>
                </a:cubicBezTo>
                <a:lnTo>
                  <a:pt x="0" y="71718"/>
                </a:lnTo>
                <a:cubicBezTo>
                  <a:pt x="0" y="32136"/>
                  <a:pt x="32136" y="0"/>
                  <a:pt x="7171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8" name="Text 26"/>
          <p:cNvSpPr/>
          <p:nvPr/>
        </p:nvSpPr>
        <p:spPr>
          <a:xfrm>
            <a:off x="614082" y="6069106"/>
            <a:ext cx="2438400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Пиковая нагрузка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91671" y="6284259"/>
            <a:ext cx="2483224" cy="286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4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1.15-1.3×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236259" y="5961529"/>
            <a:ext cx="2590800" cy="717176"/>
          </a:xfrm>
          <a:custGeom>
            <a:avLst/>
            <a:gdLst/>
            <a:ahLst/>
            <a:cxnLst/>
            <a:rect l="l" t="t" r="r" b="b"/>
            <a:pathLst>
              <a:path w="2590800" h="717176">
                <a:moveTo>
                  <a:pt x="71718" y="0"/>
                </a:moveTo>
                <a:lnTo>
                  <a:pt x="2519082" y="0"/>
                </a:lnTo>
                <a:cubicBezTo>
                  <a:pt x="2558691" y="0"/>
                  <a:pt x="2590800" y="32109"/>
                  <a:pt x="2590800" y="71718"/>
                </a:cubicBezTo>
                <a:lnTo>
                  <a:pt x="2590800" y="645459"/>
                </a:lnTo>
                <a:cubicBezTo>
                  <a:pt x="2590800" y="685067"/>
                  <a:pt x="2558691" y="717176"/>
                  <a:pt x="2519082" y="717176"/>
                </a:cubicBezTo>
                <a:lnTo>
                  <a:pt x="71718" y="717176"/>
                </a:lnTo>
                <a:cubicBezTo>
                  <a:pt x="32109" y="717176"/>
                  <a:pt x="0" y="685067"/>
                  <a:pt x="0" y="645459"/>
                </a:cubicBezTo>
                <a:lnTo>
                  <a:pt x="0" y="71718"/>
                </a:lnTo>
                <a:cubicBezTo>
                  <a:pt x="0" y="32136"/>
                  <a:pt x="32136" y="0"/>
                  <a:pt x="7171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1" name="Text 29"/>
          <p:cNvSpPr/>
          <p:nvPr/>
        </p:nvSpPr>
        <p:spPr>
          <a:xfrm>
            <a:off x="3312459" y="6069106"/>
            <a:ext cx="2438400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Запас мощности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290047" y="6284259"/>
            <a:ext cx="2483224" cy="286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4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1.2×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203576" y="1371600"/>
            <a:ext cx="5629835" cy="5486400"/>
          </a:xfrm>
          <a:custGeom>
            <a:avLst/>
            <a:gdLst/>
            <a:ahLst/>
            <a:cxnLst/>
            <a:rect l="l" t="t" r="r" b="b"/>
            <a:pathLst>
              <a:path w="5629835" h="5486400">
                <a:moveTo>
                  <a:pt x="35859" y="0"/>
                </a:moveTo>
                <a:lnTo>
                  <a:pt x="5558128" y="0"/>
                </a:lnTo>
                <a:cubicBezTo>
                  <a:pt x="5597731" y="0"/>
                  <a:pt x="5629835" y="32104"/>
                  <a:pt x="5629835" y="71707"/>
                </a:cubicBezTo>
                <a:lnTo>
                  <a:pt x="5629835" y="5414693"/>
                </a:lnTo>
                <a:cubicBezTo>
                  <a:pt x="5629835" y="5454296"/>
                  <a:pt x="5597731" y="5486400"/>
                  <a:pt x="5558128" y="5486400"/>
                </a:cubicBezTo>
                <a:lnTo>
                  <a:pt x="35859" y="5486400"/>
                </a:lnTo>
                <a:cubicBezTo>
                  <a:pt x="16055" y="5486400"/>
                  <a:pt x="0" y="5470345"/>
                  <a:pt x="0" y="5450541"/>
                </a:cubicBezTo>
                <a:lnTo>
                  <a:pt x="0" y="35859"/>
                </a:lnTo>
                <a:cubicBezTo>
                  <a:pt x="0" y="16068"/>
                  <a:pt x="16068" y="0"/>
                  <a:pt x="35859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34" name="Shape 32"/>
          <p:cNvSpPr/>
          <p:nvPr/>
        </p:nvSpPr>
        <p:spPr>
          <a:xfrm>
            <a:off x="6203576" y="1371600"/>
            <a:ext cx="35859" cy="5486400"/>
          </a:xfrm>
          <a:custGeom>
            <a:avLst/>
            <a:gdLst/>
            <a:ahLst/>
            <a:cxnLst/>
            <a:rect l="l" t="t" r="r" b="b"/>
            <a:pathLst>
              <a:path w="35859" h="5486400">
                <a:moveTo>
                  <a:pt x="35859" y="0"/>
                </a:moveTo>
                <a:lnTo>
                  <a:pt x="35859" y="0"/>
                </a:lnTo>
                <a:lnTo>
                  <a:pt x="35859" y="5486400"/>
                </a:lnTo>
                <a:lnTo>
                  <a:pt x="35859" y="5486400"/>
                </a:lnTo>
                <a:cubicBezTo>
                  <a:pt x="16055" y="5486400"/>
                  <a:pt x="0" y="5470345"/>
                  <a:pt x="0" y="5450541"/>
                </a:cubicBezTo>
                <a:lnTo>
                  <a:pt x="0" y="35859"/>
                </a:lnTo>
                <a:cubicBezTo>
                  <a:pt x="0" y="16068"/>
                  <a:pt x="16068" y="0"/>
                  <a:pt x="35859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5" name="Shape 33"/>
          <p:cNvSpPr/>
          <p:nvPr/>
        </p:nvSpPr>
        <p:spPr>
          <a:xfrm>
            <a:off x="6423212" y="1586753"/>
            <a:ext cx="179294" cy="179294"/>
          </a:xfrm>
          <a:custGeom>
            <a:avLst/>
            <a:gdLst/>
            <a:ahLst/>
            <a:cxnLst/>
            <a:rect l="l" t="t" r="r" b="b"/>
            <a:pathLst>
              <a:path w="179294" h="179294">
                <a:moveTo>
                  <a:pt x="22412" y="33618"/>
                </a:moveTo>
                <a:cubicBezTo>
                  <a:pt x="22412" y="27419"/>
                  <a:pt x="27419" y="22412"/>
                  <a:pt x="33618" y="22412"/>
                </a:cubicBezTo>
                <a:lnTo>
                  <a:pt x="89647" y="22412"/>
                </a:lnTo>
                <a:cubicBezTo>
                  <a:pt x="95845" y="22412"/>
                  <a:pt x="100853" y="27419"/>
                  <a:pt x="100853" y="33618"/>
                </a:cubicBezTo>
                <a:lnTo>
                  <a:pt x="100853" y="134471"/>
                </a:lnTo>
                <a:lnTo>
                  <a:pt x="134471" y="134471"/>
                </a:lnTo>
                <a:lnTo>
                  <a:pt x="134471" y="89647"/>
                </a:lnTo>
                <a:cubicBezTo>
                  <a:pt x="134471" y="83449"/>
                  <a:pt x="139478" y="78441"/>
                  <a:pt x="145676" y="78441"/>
                </a:cubicBezTo>
                <a:lnTo>
                  <a:pt x="168088" y="78441"/>
                </a:lnTo>
                <a:cubicBezTo>
                  <a:pt x="174286" y="78441"/>
                  <a:pt x="179294" y="83449"/>
                  <a:pt x="179294" y="89647"/>
                </a:cubicBezTo>
                <a:cubicBezTo>
                  <a:pt x="179294" y="95845"/>
                  <a:pt x="174286" y="100853"/>
                  <a:pt x="168088" y="100853"/>
                </a:cubicBezTo>
                <a:lnTo>
                  <a:pt x="156882" y="100853"/>
                </a:lnTo>
                <a:lnTo>
                  <a:pt x="156882" y="145676"/>
                </a:lnTo>
                <a:cubicBezTo>
                  <a:pt x="156882" y="151875"/>
                  <a:pt x="151875" y="156882"/>
                  <a:pt x="145676" y="156882"/>
                </a:cubicBezTo>
                <a:lnTo>
                  <a:pt x="89647" y="156882"/>
                </a:lnTo>
                <a:cubicBezTo>
                  <a:pt x="83449" y="156882"/>
                  <a:pt x="78441" y="151875"/>
                  <a:pt x="78441" y="145676"/>
                </a:cubicBezTo>
                <a:lnTo>
                  <a:pt x="78441" y="44824"/>
                </a:lnTo>
                <a:lnTo>
                  <a:pt x="44824" y="44824"/>
                </a:lnTo>
                <a:lnTo>
                  <a:pt x="44824" y="89647"/>
                </a:lnTo>
                <a:cubicBezTo>
                  <a:pt x="44824" y="95845"/>
                  <a:pt x="39816" y="100853"/>
                  <a:pt x="33618" y="100853"/>
                </a:cubicBezTo>
                <a:lnTo>
                  <a:pt x="11206" y="100853"/>
                </a:lnTo>
                <a:cubicBezTo>
                  <a:pt x="5008" y="100853"/>
                  <a:pt x="0" y="95845"/>
                  <a:pt x="0" y="89647"/>
                </a:cubicBezTo>
                <a:cubicBezTo>
                  <a:pt x="0" y="83449"/>
                  <a:pt x="5008" y="78441"/>
                  <a:pt x="11206" y="78441"/>
                </a:cubicBezTo>
                <a:lnTo>
                  <a:pt x="22412" y="78441"/>
                </a:lnTo>
                <a:lnTo>
                  <a:pt x="22412" y="33618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6" name="Text 34"/>
          <p:cNvSpPr/>
          <p:nvPr/>
        </p:nvSpPr>
        <p:spPr>
          <a:xfrm>
            <a:off x="6624918" y="1550894"/>
            <a:ext cx="5118847" cy="2510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2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Фазный баланс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00800" y="1945341"/>
            <a:ext cx="5253318" cy="1219200"/>
          </a:xfrm>
          <a:custGeom>
            <a:avLst/>
            <a:gdLst/>
            <a:ahLst/>
            <a:cxnLst/>
            <a:rect l="l" t="t" r="r" b="b"/>
            <a:pathLst>
              <a:path w="5253318" h="1219200">
                <a:moveTo>
                  <a:pt x="71713" y="0"/>
                </a:moveTo>
                <a:lnTo>
                  <a:pt x="5181604" y="0"/>
                </a:lnTo>
                <a:cubicBezTo>
                  <a:pt x="5221210" y="0"/>
                  <a:pt x="5253318" y="32107"/>
                  <a:pt x="5253318" y="71713"/>
                </a:cubicBezTo>
                <a:lnTo>
                  <a:pt x="5253318" y="1147487"/>
                </a:lnTo>
                <a:cubicBezTo>
                  <a:pt x="5253318" y="1187093"/>
                  <a:pt x="5221210" y="1219200"/>
                  <a:pt x="5181604" y="1219200"/>
                </a:cubicBezTo>
                <a:lnTo>
                  <a:pt x="71713" y="1219200"/>
                </a:lnTo>
                <a:cubicBezTo>
                  <a:pt x="32107" y="1219200"/>
                  <a:pt x="0" y="1187093"/>
                  <a:pt x="0" y="1147487"/>
                </a:cubicBezTo>
                <a:lnTo>
                  <a:pt x="0" y="71713"/>
                </a:lnTo>
                <a:cubicBezTo>
                  <a:pt x="0" y="32134"/>
                  <a:pt x="32134" y="0"/>
                  <a:pt x="71713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8" name="Text 36"/>
          <p:cNvSpPr/>
          <p:nvPr/>
        </p:nvSpPr>
        <p:spPr>
          <a:xfrm>
            <a:off x="6544235" y="2088776"/>
            <a:ext cx="5029200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Расчет разбаланса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544235" y="2339788"/>
            <a:ext cx="4966447" cy="681318"/>
          </a:xfrm>
          <a:custGeom>
            <a:avLst/>
            <a:gdLst/>
            <a:ahLst/>
            <a:cxnLst/>
            <a:rect l="l" t="t" r="r" b="b"/>
            <a:pathLst>
              <a:path w="4966447" h="681318">
                <a:moveTo>
                  <a:pt x="35858" y="0"/>
                </a:moveTo>
                <a:lnTo>
                  <a:pt x="4930589" y="0"/>
                </a:lnTo>
                <a:cubicBezTo>
                  <a:pt x="4950393" y="0"/>
                  <a:pt x="4966447" y="16054"/>
                  <a:pt x="4966447" y="35858"/>
                </a:cubicBezTo>
                <a:lnTo>
                  <a:pt x="4966447" y="645460"/>
                </a:lnTo>
                <a:cubicBezTo>
                  <a:pt x="4966447" y="665264"/>
                  <a:pt x="4950393" y="681318"/>
                  <a:pt x="4930589" y="681318"/>
                </a:cubicBezTo>
                <a:lnTo>
                  <a:pt x="35858" y="681318"/>
                </a:lnTo>
                <a:cubicBezTo>
                  <a:pt x="16067" y="681318"/>
                  <a:pt x="0" y="665250"/>
                  <a:pt x="0" y="645460"/>
                </a:cubicBezTo>
                <a:lnTo>
                  <a:pt x="0" y="35858"/>
                </a:lnTo>
                <a:cubicBezTo>
                  <a:pt x="0" y="16054"/>
                  <a:pt x="16054" y="0"/>
                  <a:pt x="35858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544235" y="2339788"/>
            <a:ext cx="5038165" cy="681318"/>
          </a:xfrm>
          <a:prstGeom prst="rect">
            <a:avLst/>
          </a:prstGeom>
          <a:noFill/>
          <a:ln/>
        </p:spPr>
        <p:txBody>
          <a:bodyPr wrap="square" lIns="107576" tIns="107576" rIns="107576" bIns="107576" rtlCol="0" anchor="ctr"/>
          <a:lstStyle/>
          <a:p>
            <a:pPr>
              <a:lnSpc>
                <a:spcPct val="140000"/>
              </a:lnSpc>
            </a:pPr>
            <a:r>
              <a:rPr lang="en-US" sz="1129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разбаланс = (макс_нагрузка_фазы - средняя_нагрузка) / средняя_нагрузка × 100%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09765" y="3316941"/>
            <a:ext cx="5235388" cy="1524000"/>
          </a:xfrm>
          <a:custGeom>
            <a:avLst/>
            <a:gdLst/>
            <a:ahLst/>
            <a:cxnLst/>
            <a:rect l="l" t="t" r="r" b="b"/>
            <a:pathLst>
              <a:path w="5235388" h="1524000">
                <a:moveTo>
                  <a:pt x="71719" y="0"/>
                </a:moveTo>
                <a:lnTo>
                  <a:pt x="5163669" y="0"/>
                </a:lnTo>
                <a:cubicBezTo>
                  <a:pt x="5203252" y="0"/>
                  <a:pt x="5235388" y="32136"/>
                  <a:pt x="5235388" y="71719"/>
                </a:cubicBezTo>
                <a:lnTo>
                  <a:pt x="5235388" y="1452281"/>
                </a:lnTo>
                <a:cubicBezTo>
                  <a:pt x="5235388" y="1491890"/>
                  <a:pt x="5203278" y="1524000"/>
                  <a:pt x="5163669" y="1524000"/>
                </a:cubicBezTo>
                <a:lnTo>
                  <a:pt x="71719" y="1524000"/>
                </a:lnTo>
                <a:cubicBezTo>
                  <a:pt x="32136" y="1524000"/>
                  <a:pt x="0" y="1491864"/>
                  <a:pt x="0" y="1452281"/>
                </a:cubicBezTo>
                <a:lnTo>
                  <a:pt x="0" y="71719"/>
                </a:lnTo>
                <a:cubicBezTo>
                  <a:pt x="0" y="32136"/>
                  <a:pt x="32136" y="0"/>
                  <a:pt x="71719" y="0"/>
                </a:cubicBezTo>
                <a:close/>
              </a:path>
            </a:pathLst>
          </a:custGeom>
          <a:gradFill rotWithShape="1" flip="none">
            <a:gsLst>
              <a:gs pos="0">
                <a:srgbClr val="FFE66D">
                  <a:alpha val="30000"/>
                </a:srgbClr>
              </a:gs>
              <a:gs pos="100000">
                <a:srgbClr val="FFE66D">
                  <a:alpha val="10000"/>
                </a:srgbClr>
              </a:gs>
            </a:gsLst>
            <a:lin ang="0" scaled="1"/>
          </a:gradFill>
          <a:ln w="25400">
            <a:solidFill>
              <a:srgbClr val="FFE66D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562165" y="3469341"/>
            <a:ext cx="430306" cy="430306"/>
          </a:xfrm>
          <a:custGeom>
            <a:avLst/>
            <a:gdLst/>
            <a:ahLst/>
            <a:cxnLst/>
            <a:rect l="l" t="t" r="r" b="b"/>
            <a:pathLst>
              <a:path w="430306" h="430306">
                <a:moveTo>
                  <a:pt x="215153" y="0"/>
                </a:moveTo>
                <a:lnTo>
                  <a:pt x="215153" y="0"/>
                </a:lnTo>
                <a:cubicBezTo>
                  <a:pt x="333899" y="0"/>
                  <a:pt x="430306" y="96407"/>
                  <a:pt x="430306" y="215153"/>
                </a:cubicBezTo>
                <a:lnTo>
                  <a:pt x="430306" y="215153"/>
                </a:lnTo>
                <a:cubicBezTo>
                  <a:pt x="430306" y="333899"/>
                  <a:pt x="333899" y="430306"/>
                  <a:pt x="215153" y="430306"/>
                </a:cubicBezTo>
                <a:lnTo>
                  <a:pt x="215153" y="430306"/>
                </a:lnTo>
                <a:cubicBezTo>
                  <a:pt x="96407" y="430306"/>
                  <a:pt x="0" y="333899"/>
                  <a:pt x="0" y="215153"/>
                </a:cubicBezTo>
                <a:lnTo>
                  <a:pt x="0" y="215153"/>
                </a:lnTo>
                <a:cubicBezTo>
                  <a:pt x="0" y="96407"/>
                  <a:pt x="96407" y="0"/>
                  <a:pt x="215153" y="0"/>
                </a:cubicBez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3" name="Shape 41"/>
          <p:cNvSpPr/>
          <p:nvPr/>
        </p:nvSpPr>
        <p:spPr>
          <a:xfrm>
            <a:off x="6687671" y="3594847"/>
            <a:ext cx="179294" cy="179294"/>
          </a:xfrm>
          <a:custGeom>
            <a:avLst/>
            <a:gdLst/>
            <a:ahLst/>
            <a:cxnLst/>
            <a:rect l="l" t="t" r="r" b="b"/>
            <a:pathLst>
              <a:path w="179294" h="179294">
                <a:moveTo>
                  <a:pt x="89647" y="0"/>
                </a:moveTo>
                <a:cubicBezTo>
                  <a:pt x="94795" y="0"/>
                  <a:pt x="99522" y="2836"/>
                  <a:pt x="101974" y="7354"/>
                </a:cubicBezTo>
                <a:lnTo>
                  <a:pt x="177613" y="147427"/>
                </a:lnTo>
                <a:cubicBezTo>
                  <a:pt x="179959" y="151770"/>
                  <a:pt x="179854" y="157022"/>
                  <a:pt x="177333" y="161260"/>
                </a:cubicBezTo>
                <a:cubicBezTo>
                  <a:pt x="174812" y="165497"/>
                  <a:pt x="170224" y="168088"/>
                  <a:pt x="165287" y="168088"/>
                </a:cubicBezTo>
                <a:lnTo>
                  <a:pt x="14007" y="168088"/>
                </a:lnTo>
                <a:cubicBezTo>
                  <a:pt x="9070" y="168088"/>
                  <a:pt x="4517" y="165497"/>
                  <a:pt x="1961" y="161260"/>
                </a:cubicBezTo>
                <a:cubicBezTo>
                  <a:pt x="-595" y="157022"/>
                  <a:pt x="-665" y="151770"/>
                  <a:pt x="1681" y="147427"/>
                </a:cubicBezTo>
                <a:lnTo>
                  <a:pt x="77321" y="7354"/>
                </a:lnTo>
                <a:cubicBezTo>
                  <a:pt x="79772" y="2836"/>
                  <a:pt x="84499" y="0"/>
                  <a:pt x="89647" y="0"/>
                </a:cubicBezTo>
                <a:close/>
                <a:moveTo>
                  <a:pt x="89647" y="58831"/>
                </a:moveTo>
                <a:cubicBezTo>
                  <a:pt x="84990" y="58831"/>
                  <a:pt x="81243" y="62578"/>
                  <a:pt x="81243" y="67235"/>
                </a:cubicBezTo>
                <a:lnTo>
                  <a:pt x="81243" y="106456"/>
                </a:lnTo>
                <a:cubicBezTo>
                  <a:pt x="81243" y="111113"/>
                  <a:pt x="84990" y="114860"/>
                  <a:pt x="89647" y="114860"/>
                </a:cubicBezTo>
                <a:cubicBezTo>
                  <a:pt x="94305" y="114860"/>
                  <a:pt x="98051" y="111113"/>
                  <a:pt x="98051" y="106456"/>
                </a:cubicBezTo>
                <a:lnTo>
                  <a:pt x="98051" y="67235"/>
                </a:lnTo>
                <a:cubicBezTo>
                  <a:pt x="98051" y="62578"/>
                  <a:pt x="94305" y="58831"/>
                  <a:pt x="89647" y="58831"/>
                </a:cubicBezTo>
                <a:close/>
                <a:moveTo>
                  <a:pt x="98997" y="134471"/>
                </a:moveTo>
                <a:cubicBezTo>
                  <a:pt x="99210" y="131000"/>
                  <a:pt x="97479" y="127698"/>
                  <a:pt x="94504" y="125898"/>
                </a:cubicBezTo>
                <a:cubicBezTo>
                  <a:pt x="91529" y="124099"/>
                  <a:pt x="87801" y="124099"/>
                  <a:pt x="84825" y="125898"/>
                </a:cubicBezTo>
                <a:cubicBezTo>
                  <a:pt x="81850" y="127698"/>
                  <a:pt x="80119" y="131000"/>
                  <a:pt x="80332" y="134471"/>
                </a:cubicBezTo>
                <a:cubicBezTo>
                  <a:pt x="80119" y="137941"/>
                  <a:pt x="81850" y="141243"/>
                  <a:pt x="84825" y="143043"/>
                </a:cubicBezTo>
                <a:cubicBezTo>
                  <a:pt x="87801" y="144842"/>
                  <a:pt x="91529" y="144842"/>
                  <a:pt x="94504" y="143043"/>
                </a:cubicBezTo>
                <a:cubicBezTo>
                  <a:pt x="97479" y="141243"/>
                  <a:pt x="99210" y="137941"/>
                  <a:pt x="98997" y="134471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4" name="Text 42"/>
          <p:cNvSpPr/>
          <p:nvPr/>
        </p:nvSpPr>
        <p:spPr>
          <a:xfrm>
            <a:off x="7100047" y="3541059"/>
            <a:ext cx="717176" cy="286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4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&gt; 15%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562165" y="4007224"/>
            <a:ext cx="4930588" cy="681318"/>
          </a:xfrm>
          <a:custGeom>
            <a:avLst/>
            <a:gdLst/>
            <a:ahLst/>
            <a:cxnLst/>
            <a:rect l="l" t="t" r="r" b="b"/>
            <a:pathLst>
              <a:path w="4930588" h="681318">
                <a:moveTo>
                  <a:pt x="71715" y="0"/>
                </a:moveTo>
                <a:lnTo>
                  <a:pt x="4858873" y="0"/>
                </a:lnTo>
                <a:cubicBezTo>
                  <a:pt x="4898480" y="0"/>
                  <a:pt x="4930588" y="32108"/>
                  <a:pt x="4930588" y="71715"/>
                </a:cubicBezTo>
                <a:lnTo>
                  <a:pt x="4930588" y="609602"/>
                </a:lnTo>
                <a:cubicBezTo>
                  <a:pt x="4930588" y="649210"/>
                  <a:pt x="4898480" y="681318"/>
                  <a:pt x="4858873" y="681318"/>
                </a:cubicBezTo>
                <a:lnTo>
                  <a:pt x="71715" y="681318"/>
                </a:lnTo>
                <a:cubicBezTo>
                  <a:pt x="32135" y="681318"/>
                  <a:pt x="0" y="649183"/>
                  <a:pt x="0" y="609602"/>
                </a:cubicBezTo>
                <a:lnTo>
                  <a:pt x="0" y="71715"/>
                </a:lnTo>
                <a:cubicBezTo>
                  <a:pt x="0" y="32108"/>
                  <a:pt x="32108" y="0"/>
                  <a:pt x="71715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6" name="Shape 44"/>
          <p:cNvSpPr/>
          <p:nvPr/>
        </p:nvSpPr>
        <p:spPr>
          <a:xfrm>
            <a:off x="6705600" y="4159624"/>
            <a:ext cx="107576" cy="143435"/>
          </a:xfrm>
          <a:custGeom>
            <a:avLst/>
            <a:gdLst/>
            <a:ahLst/>
            <a:cxnLst/>
            <a:rect l="l" t="t" r="r" b="b"/>
            <a:pathLst>
              <a:path w="107576" h="143435">
                <a:moveTo>
                  <a:pt x="87238" y="8965"/>
                </a:moveTo>
                <a:lnTo>
                  <a:pt x="89647" y="8965"/>
                </a:lnTo>
                <a:cubicBezTo>
                  <a:pt x="99536" y="8965"/>
                  <a:pt x="107576" y="17005"/>
                  <a:pt x="107576" y="26894"/>
                </a:cubicBezTo>
                <a:lnTo>
                  <a:pt x="107576" y="125506"/>
                </a:lnTo>
                <a:cubicBezTo>
                  <a:pt x="107576" y="135395"/>
                  <a:pt x="99536" y="143435"/>
                  <a:pt x="89647" y="143435"/>
                </a:cubicBezTo>
                <a:lnTo>
                  <a:pt x="17929" y="143435"/>
                </a:lnTo>
                <a:cubicBezTo>
                  <a:pt x="8040" y="143435"/>
                  <a:pt x="0" y="135395"/>
                  <a:pt x="0" y="125506"/>
                </a:cubicBezTo>
                <a:lnTo>
                  <a:pt x="0" y="26894"/>
                </a:lnTo>
                <a:cubicBezTo>
                  <a:pt x="0" y="17005"/>
                  <a:pt x="8040" y="8965"/>
                  <a:pt x="17929" y="8965"/>
                </a:cubicBezTo>
                <a:lnTo>
                  <a:pt x="20339" y="8965"/>
                </a:lnTo>
                <a:cubicBezTo>
                  <a:pt x="23420" y="3614"/>
                  <a:pt x="29219" y="0"/>
                  <a:pt x="35859" y="0"/>
                </a:cubicBezTo>
                <a:lnTo>
                  <a:pt x="71718" y="0"/>
                </a:lnTo>
                <a:cubicBezTo>
                  <a:pt x="78357" y="0"/>
                  <a:pt x="84156" y="3614"/>
                  <a:pt x="87238" y="8965"/>
                </a:cubicBezTo>
                <a:close/>
                <a:moveTo>
                  <a:pt x="69476" y="31376"/>
                </a:moveTo>
                <a:cubicBezTo>
                  <a:pt x="73202" y="31376"/>
                  <a:pt x="76200" y="28379"/>
                  <a:pt x="76200" y="24653"/>
                </a:cubicBezTo>
                <a:cubicBezTo>
                  <a:pt x="76200" y="20927"/>
                  <a:pt x="73202" y="17929"/>
                  <a:pt x="69476" y="17929"/>
                </a:cubicBezTo>
                <a:lnTo>
                  <a:pt x="38100" y="17929"/>
                </a:lnTo>
                <a:cubicBezTo>
                  <a:pt x="34374" y="17929"/>
                  <a:pt x="31376" y="20927"/>
                  <a:pt x="31376" y="24653"/>
                </a:cubicBezTo>
                <a:cubicBezTo>
                  <a:pt x="31376" y="28379"/>
                  <a:pt x="34374" y="31376"/>
                  <a:pt x="38100" y="31376"/>
                </a:cubicBezTo>
                <a:lnTo>
                  <a:pt x="69476" y="31376"/>
                </a:lnTo>
                <a:close/>
                <a:moveTo>
                  <a:pt x="77433" y="73034"/>
                </a:moveTo>
                <a:cubicBezTo>
                  <a:pt x="79394" y="69897"/>
                  <a:pt x="78441" y="65751"/>
                  <a:pt x="75304" y="63761"/>
                </a:cubicBezTo>
                <a:cubicBezTo>
                  <a:pt x="72166" y="61772"/>
                  <a:pt x="68020" y="62753"/>
                  <a:pt x="66031" y="65891"/>
                </a:cubicBezTo>
                <a:lnTo>
                  <a:pt x="48830" y="93429"/>
                </a:lnTo>
                <a:lnTo>
                  <a:pt x="41266" y="83344"/>
                </a:lnTo>
                <a:cubicBezTo>
                  <a:pt x="39024" y="80374"/>
                  <a:pt x="34822" y="79758"/>
                  <a:pt x="31853" y="81999"/>
                </a:cubicBezTo>
                <a:cubicBezTo>
                  <a:pt x="28883" y="84240"/>
                  <a:pt x="28267" y="88442"/>
                  <a:pt x="30508" y="91412"/>
                </a:cubicBezTo>
                <a:lnTo>
                  <a:pt x="43955" y="109341"/>
                </a:lnTo>
                <a:cubicBezTo>
                  <a:pt x="45272" y="111106"/>
                  <a:pt x="47401" y="112115"/>
                  <a:pt x="49614" y="112031"/>
                </a:cubicBezTo>
                <a:cubicBezTo>
                  <a:pt x="51827" y="111947"/>
                  <a:pt x="53844" y="110770"/>
                  <a:pt x="55021" y="108865"/>
                </a:cubicBezTo>
                <a:lnTo>
                  <a:pt x="77433" y="73006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7" name="Text 45"/>
          <p:cNvSpPr/>
          <p:nvPr/>
        </p:nvSpPr>
        <p:spPr>
          <a:xfrm>
            <a:off x="6899660" y="4114800"/>
            <a:ext cx="4557235" cy="215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9" b="1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ТРЕБУЕТСЯ ИНЖЕНЕРНОЕ ПОДТВЕРЖДЕНИЕ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669741" y="4401671"/>
            <a:ext cx="4778188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Значительный разбаланс нагрузки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09765" y="4966447"/>
            <a:ext cx="5235388" cy="1524000"/>
          </a:xfrm>
          <a:custGeom>
            <a:avLst/>
            <a:gdLst/>
            <a:ahLst/>
            <a:cxnLst/>
            <a:rect l="l" t="t" r="r" b="b"/>
            <a:pathLst>
              <a:path w="5235388" h="1524000">
                <a:moveTo>
                  <a:pt x="71719" y="0"/>
                </a:moveTo>
                <a:lnTo>
                  <a:pt x="5163669" y="0"/>
                </a:lnTo>
                <a:cubicBezTo>
                  <a:pt x="5203252" y="0"/>
                  <a:pt x="5235388" y="32136"/>
                  <a:pt x="5235388" y="71719"/>
                </a:cubicBezTo>
                <a:lnTo>
                  <a:pt x="5235388" y="1452281"/>
                </a:lnTo>
                <a:cubicBezTo>
                  <a:pt x="5235388" y="1491890"/>
                  <a:pt x="5203278" y="1524000"/>
                  <a:pt x="5163669" y="1524000"/>
                </a:cubicBezTo>
                <a:lnTo>
                  <a:pt x="71719" y="1524000"/>
                </a:lnTo>
                <a:cubicBezTo>
                  <a:pt x="32136" y="1524000"/>
                  <a:pt x="0" y="1491864"/>
                  <a:pt x="0" y="1452281"/>
                </a:cubicBezTo>
                <a:lnTo>
                  <a:pt x="0" y="71719"/>
                </a:lnTo>
                <a:cubicBezTo>
                  <a:pt x="0" y="32136"/>
                  <a:pt x="32136" y="0"/>
                  <a:pt x="71719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30000"/>
                </a:srgbClr>
              </a:gs>
              <a:gs pos="100000">
                <a:srgbClr val="FF6B6B">
                  <a:alpha val="10000"/>
                </a:srgbClr>
              </a:gs>
            </a:gsLst>
            <a:lin ang="0" scaled="1"/>
          </a:gradFill>
          <a:ln w="25400">
            <a:solidFill>
              <a:srgbClr val="FF6B6B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562165" y="5118847"/>
            <a:ext cx="430306" cy="430306"/>
          </a:xfrm>
          <a:custGeom>
            <a:avLst/>
            <a:gdLst/>
            <a:ahLst/>
            <a:cxnLst/>
            <a:rect l="l" t="t" r="r" b="b"/>
            <a:pathLst>
              <a:path w="430306" h="430306">
                <a:moveTo>
                  <a:pt x="215153" y="0"/>
                </a:moveTo>
                <a:lnTo>
                  <a:pt x="215153" y="0"/>
                </a:lnTo>
                <a:cubicBezTo>
                  <a:pt x="333899" y="0"/>
                  <a:pt x="430306" y="96407"/>
                  <a:pt x="430306" y="215153"/>
                </a:cubicBezTo>
                <a:lnTo>
                  <a:pt x="430306" y="215153"/>
                </a:lnTo>
                <a:cubicBezTo>
                  <a:pt x="430306" y="333899"/>
                  <a:pt x="333899" y="430306"/>
                  <a:pt x="215153" y="430306"/>
                </a:cubicBezTo>
                <a:lnTo>
                  <a:pt x="215153" y="430306"/>
                </a:lnTo>
                <a:cubicBezTo>
                  <a:pt x="96407" y="430306"/>
                  <a:pt x="0" y="333899"/>
                  <a:pt x="0" y="215153"/>
                </a:cubicBezTo>
                <a:lnTo>
                  <a:pt x="0" y="215153"/>
                </a:lnTo>
                <a:cubicBezTo>
                  <a:pt x="0" y="96407"/>
                  <a:pt x="96407" y="0"/>
                  <a:pt x="215153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1" name="Shape 49"/>
          <p:cNvSpPr/>
          <p:nvPr/>
        </p:nvSpPr>
        <p:spPr>
          <a:xfrm>
            <a:off x="6687671" y="5244353"/>
            <a:ext cx="179294" cy="179294"/>
          </a:xfrm>
          <a:custGeom>
            <a:avLst/>
            <a:gdLst/>
            <a:ahLst/>
            <a:cxnLst/>
            <a:rect l="l" t="t" r="r" b="b"/>
            <a:pathLst>
              <a:path w="179294" h="179294">
                <a:moveTo>
                  <a:pt x="128587" y="144451"/>
                </a:moveTo>
                <a:lnTo>
                  <a:pt x="34843" y="50707"/>
                </a:lnTo>
                <a:cubicBezTo>
                  <a:pt x="26999" y="61702"/>
                  <a:pt x="22412" y="75149"/>
                  <a:pt x="22412" y="89647"/>
                </a:cubicBezTo>
                <a:cubicBezTo>
                  <a:pt x="22412" y="126767"/>
                  <a:pt x="52528" y="156882"/>
                  <a:pt x="89647" y="156882"/>
                </a:cubicBezTo>
                <a:cubicBezTo>
                  <a:pt x="104180" y="156882"/>
                  <a:pt x="117627" y="152295"/>
                  <a:pt x="128587" y="144451"/>
                </a:cubicBezTo>
                <a:close/>
                <a:moveTo>
                  <a:pt x="144451" y="128587"/>
                </a:moveTo>
                <a:cubicBezTo>
                  <a:pt x="152295" y="117592"/>
                  <a:pt x="156882" y="104145"/>
                  <a:pt x="156882" y="89647"/>
                </a:cubicBezTo>
                <a:cubicBezTo>
                  <a:pt x="156882" y="52528"/>
                  <a:pt x="126767" y="22412"/>
                  <a:pt x="89647" y="22412"/>
                </a:cubicBezTo>
                <a:cubicBezTo>
                  <a:pt x="75114" y="22412"/>
                  <a:pt x="61667" y="26999"/>
                  <a:pt x="50707" y="34843"/>
                </a:cubicBezTo>
                <a:lnTo>
                  <a:pt x="144451" y="128587"/>
                </a:lnTo>
                <a:close/>
                <a:moveTo>
                  <a:pt x="0" y="89647"/>
                </a:moveTo>
                <a:cubicBezTo>
                  <a:pt x="0" y="40170"/>
                  <a:pt x="40170" y="0"/>
                  <a:pt x="89647" y="0"/>
                </a:cubicBezTo>
                <a:cubicBezTo>
                  <a:pt x="139125" y="0"/>
                  <a:pt x="179294" y="40170"/>
                  <a:pt x="179294" y="89647"/>
                </a:cubicBezTo>
                <a:cubicBezTo>
                  <a:pt x="179294" y="139125"/>
                  <a:pt x="139125" y="179294"/>
                  <a:pt x="89647" y="179294"/>
                </a:cubicBezTo>
                <a:cubicBezTo>
                  <a:pt x="40170" y="179294"/>
                  <a:pt x="0" y="139125"/>
                  <a:pt x="0" y="8964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2" name="Text 50"/>
          <p:cNvSpPr/>
          <p:nvPr/>
        </p:nvSpPr>
        <p:spPr>
          <a:xfrm>
            <a:off x="7100047" y="5190565"/>
            <a:ext cx="717176" cy="286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4" b="1" dirty="0">
                <a:solidFill>
                  <a:srgbClr val="FF6B6B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&gt; 20%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562165" y="5656729"/>
            <a:ext cx="4930588" cy="681318"/>
          </a:xfrm>
          <a:custGeom>
            <a:avLst/>
            <a:gdLst/>
            <a:ahLst/>
            <a:cxnLst/>
            <a:rect l="l" t="t" r="r" b="b"/>
            <a:pathLst>
              <a:path w="4930588" h="681318">
                <a:moveTo>
                  <a:pt x="71715" y="0"/>
                </a:moveTo>
                <a:lnTo>
                  <a:pt x="4858873" y="0"/>
                </a:lnTo>
                <a:cubicBezTo>
                  <a:pt x="4898480" y="0"/>
                  <a:pt x="4930588" y="32108"/>
                  <a:pt x="4930588" y="71715"/>
                </a:cubicBezTo>
                <a:lnTo>
                  <a:pt x="4930588" y="609602"/>
                </a:lnTo>
                <a:cubicBezTo>
                  <a:pt x="4930588" y="649210"/>
                  <a:pt x="4898480" y="681318"/>
                  <a:pt x="4858873" y="681318"/>
                </a:cubicBezTo>
                <a:lnTo>
                  <a:pt x="71715" y="681318"/>
                </a:lnTo>
                <a:cubicBezTo>
                  <a:pt x="32135" y="681318"/>
                  <a:pt x="0" y="649183"/>
                  <a:pt x="0" y="609602"/>
                </a:cubicBezTo>
                <a:lnTo>
                  <a:pt x="0" y="71715"/>
                </a:lnTo>
                <a:cubicBezTo>
                  <a:pt x="0" y="32108"/>
                  <a:pt x="32108" y="0"/>
                  <a:pt x="71715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54" name="Shape 52"/>
          <p:cNvSpPr/>
          <p:nvPr/>
        </p:nvSpPr>
        <p:spPr>
          <a:xfrm>
            <a:off x="6687671" y="5809129"/>
            <a:ext cx="143435" cy="143435"/>
          </a:xfrm>
          <a:custGeom>
            <a:avLst/>
            <a:gdLst/>
            <a:ahLst/>
            <a:cxnLst/>
            <a:rect l="l" t="t" r="r" b="b"/>
            <a:pathLst>
              <a:path w="143435" h="143435">
                <a:moveTo>
                  <a:pt x="71718" y="143435"/>
                </a:moveTo>
                <a:cubicBezTo>
                  <a:pt x="111300" y="143435"/>
                  <a:pt x="143435" y="111300"/>
                  <a:pt x="143435" y="71718"/>
                </a:cubicBezTo>
                <a:cubicBezTo>
                  <a:pt x="143435" y="32136"/>
                  <a:pt x="111300" y="0"/>
                  <a:pt x="71718" y="0"/>
                </a:cubicBezTo>
                <a:cubicBezTo>
                  <a:pt x="32136" y="0"/>
                  <a:pt x="0" y="32136"/>
                  <a:pt x="0" y="71718"/>
                </a:cubicBezTo>
                <a:cubicBezTo>
                  <a:pt x="0" y="111300"/>
                  <a:pt x="32136" y="143435"/>
                  <a:pt x="71718" y="143435"/>
                </a:cubicBezTo>
                <a:close/>
                <a:moveTo>
                  <a:pt x="46785" y="46785"/>
                </a:moveTo>
                <a:cubicBezTo>
                  <a:pt x="49418" y="44151"/>
                  <a:pt x="53676" y="44151"/>
                  <a:pt x="56282" y="46785"/>
                </a:cubicBezTo>
                <a:lnTo>
                  <a:pt x="71690" y="62193"/>
                </a:lnTo>
                <a:lnTo>
                  <a:pt x="87098" y="46785"/>
                </a:lnTo>
                <a:cubicBezTo>
                  <a:pt x="89731" y="44151"/>
                  <a:pt x="93989" y="44151"/>
                  <a:pt x="96595" y="46785"/>
                </a:cubicBezTo>
                <a:cubicBezTo>
                  <a:pt x="99200" y="49418"/>
                  <a:pt x="99228" y="53676"/>
                  <a:pt x="96595" y="56282"/>
                </a:cubicBezTo>
                <a:lnTo>
                  <a:pt x="81187" y="71690"/>
                </a:lnTo>
                <a:lnTo>
                  <a:pt x="96595" y="87098"/>
                </a:lnTo>
                <a:cubicBezTo>
                  <a:pt x="99228" y="89731"/>
                  <a:pt x="99228" y="93989"/>
                  <a:pt x="96595" y="96595"/>
                </a:cubicBezTo>
                <a:cubicBezTo>
                  <a:pt x="93961" y="99200"/>
                  <a:pt x="89703" y="99228"/>
                  <a:pt x="87098" y="96595"/>
                </a:cubicBezTo>
                <a:lnTo>
                  <a:pt x="71690" y="81187"/>
                </a:lnTo>
                <a:lnTo>
                  <a:pt x="56282" y="96595"/>
                </a:lnTo>
                <a:cubicBezTo>
                  <a:pt x="53648" y="99228"/>
                  <a:pt x="49390" y="99228"/>
                  <a:pt x="46785" y="96595"/>
                </a:cubicBezTo>
                <a:cubicBezTo>
                  <a:pt x="44179" y="93961"/>
                  <a:pt x="44151" y="89703"/>
                  <a:pt x="46785" y="87098"/>
                </a:cubicBezTo>
                <a:lnTo>
                  <a:pt x="62193" y="71690"/>
                </a:lnTo>
                <a:lnTo>
                  <a:pt x="46785" y="56282"/>
                </a:lnTo>
                <a:cubicBezTo>
                  <a:pt x="44151" y="53648"/>
                  <a:pt x="44151" y="49390"/>
                  <a:pt x="46785" y="46785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5" name="Text 53"/>
          <p:cNvSpPr/>
          <p:nvPr/>
        </p:nvSpPr>
        <p:spPr>
          <a:xfrm>
            <a:off x="6899660" y="5764306"/>
            <a:ext cx="4557235" cy="2151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29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БЛОКИРОВКА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669741" y="6051176"/>
            <a:ext cx="4778188" cy="1792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Риск перегрева нейтрального проводника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csemag.com/696399dcbf47c1897b76f38bd8da069a510056b2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13204" b="13204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1A1D21">
                  <a:alpha val="7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10650810" y="1207294"/>
            <a:ext cx="1152525" cy="847725"/>
          </a:xfrm>
          <a:custGeom>
            <a:avLst/>
            <a:gdLst/>
            <a:ahLst/>
            <a:cxnLst/>
            <a:rect l="l" t="t" r="r" b="b"/>
            <a:pathLst>
              <a:path w="1152525" h="847725">
                <a:moveTo>
                  <a:pt x="76202" y="0"/>
                </a:moveTo>
                <a:lnTo>
                  <a:pt x="1076323" y="0"/>
                </a:lnTo>
                <a:cubicBezTo>
                  <a:pt x="1118380" y="0"/>
                  <a:pt x="1152525" y="34145"/>
                  <a:pt x="1152525" y="76202"/>
                </a:cubicBezTo>
                <a:lnTo>
                  <a:pt x="1152525" y="771523"/>
                </a:lnTo>
                <a:cubicBezTo>
                  <a:pt x="1152525" y="813580"/>
                  <a:pt x="1118380" y="847725"/>
                  <a:pt x="1076323" y="847725"/>
                </a:cubicBezTo>
                <a:lnTo>
                  <a:pt x="76202" y="847725"/>
                </a:lnTo>
                <a:cubicBezTo>
                  <a:pt x="34145" y="847725"/>
                  <a:pt x="0" y="813580"/>
                  <a:pt x="0" y="77152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603185" y="1273969"/>
            <a:ext cx="96016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4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980756" y="2369344"/>
            <a:ext cx="682942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ТЕРМОДИНАМИКА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И ОХЛАЖДЕНИЕ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9982200" y="4388644"/>
            <a:ext cx="1828800" cy="38100"/>
          </a:xfrm>
          <a:custGeom>
            <a:avLst/>
            <a:gdLst/>
            <a:ahLst/>
            <a:cxnLst/>
            <a:rect l="l" t="t" r="r" b="b"/>
            <a:pathLst>
              <a:path w="1828800" h="38100">
                <a:moveTo>
                  <a:pt x="0" y="0"/>
                </a:moveTo>
                <a:lnTo>
                  <a:pt x="1828800" y="0"/>
                </a:lnTo>
                <a:lnTo>
                  <a:pt x="1828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5180781" y="4731544"/>
            <a:ext cx="662940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Расчет температурного перепада</a:t>
            </a:r>
            <a:endParaRPr lang="en-US" sz="1600" dirty="0"/>
          </a:p>
          <a:p>
            <a:pPr algn="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и аэродинамика шкафа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533400" cy="428625"/>
          </a:xfrm>
          <a:custGeom>
            <a:avLst/>
            <a:gdLst/>
            <a:ahLst/>
            <a:cxnLst/>
            <a:rect l="l" t="t" r="r" b="b"/>
            <a:pathLst>
              <a:path w="533400" h="428625">
                <a:moveTo>
                  <a:pt x="76201" y="0"/>
                </a:moveTo>
                <a:lnTo>
                  <a:pt x="457199" y="0"/>
                </a:lnTo>
                <a:cubicBezTo>
                  <a:pt x="499284" y="0"/>
                  <a:pt x="533400" y="34116"/>
                  <a:pt x="533400" y="76201"/>
                </a:cubicBezTo>
                <a:lnTo>
                  <a:pt x="533400" y="352424"/>
                </a:lnTo>
                <a:cubicBezTo>
                  <a:pt x="533400" y="394509"/>
                  <a:pt x="499284" y="428625"/>
                  <a:pt x="457199" y="428625"/>
                </a:cubicBezTo>
                <a:lnTo>
                  <a:pt x="76201" y="428625"/>
                </a:lnTo>
                <a:cubicBezTo>
                  <a:pt x="34116" y="428625"/>
                  <a:pt x="0" y="394509"/>
                  <a:pt x="0" y="35242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76250"/>
            <a:ext cx="3200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063005" y="481012"/>
            <a:ext cx="3171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ТЕРМОДИНАМИКА И ОХЛАЖДЕНИЕ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923925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Температурный перепад и аэродинамика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00050" y="1457325"/>
            <a:ext cx="5600700" cy="4838700"/>
          </a:xfrm>
          <a:custGeom>
            <a:avLst/>
            <a:gdLst/>
            <a:ahLst/>
            <a:cxnLst/>
            <a:rect l="l" t="t" r="r" b="b"/>
            <a:pathLst>
              <a:path w="5600700" h="4838700">
                <a:moveTo>
                  <a:pt x="38100" y="0"/>
                </a:moveTo>
                <a:lnTo>
                  <a:pt x="5524490" y="0"/>
                </a:lnTo>
                <a:cubicBezTo>
                  <a:pt x="5566580" y="0"/>
                  <a:pt x="5600700" y="34120"/>
                  <a:pt x="5600700" y="76210"/>
                </a:cubicBezTo>
                <a:lnTo>
                  <a:pt x="5600700" y="4762490"/>
                </a:lnTo>
                <a:cubicBezTo>
                  <a:pt x="5600700" y="4804580"/>
                  <a:pt x="5566580" y="4838700"/>
                  <a:pt x="5524490" y="4838700"/>
                </a:cubicBezTo>
                <a:lnTo>
                  <a:pt x="38100" y="4838700"/>
                </a:lnTo>
                <a:cubicBezTo>
                  <a:pt x="17072" y="4838700"/>
                  <a:pt x="0" y="4821628"/>
                  <a:pt x="0" y="4800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457325"/>
            <a:ext cx="38100" cy="4838700"/>
          </a:xfrm>
          <a:custGeom>
            <a:avLst/>
            <a:gdLst/>
            <a:ahLst/>
            <a:cxnLst/>
            <a:rect l="l" t="t" r="r" b="b"/>
            <a:pathLst>
              <a:path w="38100" h="4838700">
                <a:moveTo>
                  <a:pt x="38100" y="0"/>
                </a:moveTo>
                <a:lnTo>
                  <a:pt x="38100" y="0"/>
                </a:lnTo>
                <a:lnTo>
                  <a:pt x="38100" y="4838700"/>
                </a:lnTo>
                <a:lnTo>
                  <a:pt x="38100" y="4838700"/>
                </a:lnTo>
                <a:cubicBezTo>
                  <a:pt x="17072" y="4838700"/>
                  <a:pt x="0" y="4821628"/>
                  <a:pt x="0" y="4800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69131" y="1685925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59531" y="0"/>
                </a:moveTo>
                <a:cubicBezTo>
                  <a:pt x="39812" y="0"/>
                  <a:pt x="23812" y="15999"/>
                  <a:pt x="23812" y="35719"/>
                </a:cubicBezTo>
                <a:lnTo>
                  <a:pt x="23812" y="96999"/>
                </a:lnTo>
                <a:cubicBezTo>
                  <a:pt x="12836" y="106784"/>
                  <a:pt x="5953" y="121072"/>
                  <a:pt x="5953" y="136922"/>
                </a:cubicBezTo>
                <a:cubicBezTo>
                  <a:pt x="5953" y="166501"/>
                  <a:pt x="29952" y="190500"/>
                  <a:pt x="59531" y="190500"/>
                </a:cubicBezTo>
                <a:cubicBezTo>
                  <a:pt x="89111" y="190500"/>
                  <a:pt x="113109" y="166501"/>
                  <a:pt x="113109" y="136922"/>
                </a:cubicBezTo>
                <a:cubicBezTo>
                  <a:pt x="113109" y="121072"/>
                  <a:pt x="106226" y="106784"/>
                  <a:pt x="95250" y="96999"/>
                </a:cubicBezTo>
                <a:lnTo>
                  <a:pt x="95250" y="35719"/>
                </a:lnTo>
                <a:cubicBezTo>
                  <a:pt x="95250" y="15999"/>
                  <a:pt x="79251" y="0"/>
                  <a:pt x="59531" y="0"/>
                </a:cubicBezTo>
                <a:close/>
                <a:moveTo>
                  <a:pt x="83344" y="136922"/>
                </a:moveTo>
                <a:cubicBezTo>
                  <a:pt x="83344" y="150056"/>
                  <a:pt x="72665" y="160734"/>
                  <a:pt x="59531" y="160734"/>
                </a:cubicBezTo>
                <a:cubicBezTo>
                  <a:pt x="46397" y="160734"/>
                  <a:pt x="35719" y="150056"/>
                  <a:pt x="35719" y="136922"/>
                </a:cubicBezTo>
                <a:cubicBezTo>
                  <a:pt x="35719" y="126913"/>
                  <a:pt x="41858" y="118356"/>
                  <a:pt x="50602" y="114858"/>
                </a:cubicBezTo>
                <a:lnTo>
                  <a:pt x="50602" y="80367"/>
                </a:lnTo>
                <a:cubicBezTo>
                  <a:pt x="50602" y="75419"/>
                  <a:pt x="54583" y="71438"/>
                  <a:pt x="59531" y="71438"/>
                </a:cubicBezTo>
                <a:cubicBezTo>
                  <a:pt x="64480" y="71438"/>
                  <a:pt x="68461" y="75419"/>
                  <a:pt x="68461" y="80367"/>
                </a:cubicBezTo>
                <a:lnTo>
                  <a:pt x="68461" y="114858"/>
                </a:lnTo>
                <a:cubicBezTo>
                  <a:pt x="77205" y="118393"/>
                  <a:pt x="83344" y="126950"/>
                  <a:pt x="83344" y="136922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847725" y="1647825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Расчет температурного перепада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9600" y="2066925"/>
            <a:ext cx="5200650" cy="914400"/>
          </a:xfrm>
          <a:custGeom>
            <a:avLst/>
            <a:gdLst/>
            <a:ahLst/>
            <a:cxnLst/>
            <a:rect l="l" t="t" r="r" b="b"/>
            <a:pathLst>
              <a:path w="5200650" h="914400">
                <a:moveTo>
                  <a:pt x="76197" y="0"/>
                </a:moveTo>
                <a:lnTo>
                  <a:pt x="5124453" y="0"/>
                </a:lnTo>
                <a:cubicBezTo>
                  <a:pt x="5166535" y="0"/>
                  <a:pt x="5200650" y="34115"/>
                  <a:pt x="5200650" y="76197"/>
                </a:cubicBezTo>
                <a:lnTo>
                  <a:pt x="5200650" y="838203"/>
                </a:lnTo>
                <a:cubicBezTo>
                  <a:pt x="5200650" y="880285"/>
                  <a:pt x="5166535" y="914400"/>
                  <a:pt x="5124453" y="914400"/>
                </a:cubicBezTo>
                <a:lnTo>
                  <a:pt x="76197" y="914400"/>
                </a:lnTo>
                <a:cubicBezTo>
                  <a:pt x="34115" y="914400"/>
                  <a:pt x="0" y="880285"/>
                  <a:pt x="0" y="838203"/>
                </a:cubicBezTo>
                <a:lnTo>
                  <a:pt x="0" y="76197"/>
                </a:lnTo>
                <a:cubicBezTo>
                  <a:pt x="0" y="34143"/>
                  <a:pt x="34143" y="0"/>
                  <a:pt x="76197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762000" y="2219325"/>
            <a:ext cx="49720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Проверяется способность воздушного потока утилизировать выделяемое тепло без превышения допустимого перегрева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9125" y="3143250"/>
            <a:ext cx="5181600" cy="933450"/>
          </a:xfrm>
          <a:custGeom>
            <a:avLst/>
            <a:gdLst/>
            <a:ahLst/>
            <a:cxnLst/>
            <a:rect l="l" t="t" r="r" b="b"/>
            <a:pathLst>
              <a:path w="5181600" h="933450">
                <a:moveTo>
                  <a:pt x="76198" y="0"/>
                </a:moveTo>
                <a:lnTo>
                  <a:pt x="5105402" y="0"/>
                </a:lnTo>
                <a:cubicBezTo>
                  <a:pt x="5147485" y="0"/>
                  <a:pt x="5181600" y="34115"/>
                  <a:pt x="5181600" y="76198"/>
                </a:cubicBezTo>
                <a:lnTo>
                  <a:pt x="5181600" y="857252"/>
                </a:lnTo>
                <a:cubicBezTo>
                  <a:pt x="5181600" y="899335"/>
                  <a:pt x="5147485" y="933450"/>
                  <a:pt x="5105402" y="933450"/>
                </a:cubicBezTo>
                <a:lnTo>
                  <a:pt x="76198" y="933450"/>
                </a:lnTo>
                <a:cubicBezTo>
                  <a:pt x="34115" y="933450"/>
                  <a:pt x="0" y="899335"/>
                  <a:pt x="0" y="85725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30000"/>
                </a:srgbClr>
              </a:gs>
              <a:gs pos="100000">
                <a:srgbClr val="4ECDC4">
                  <a:alpha val="1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81050" y="3343275"/>
            <a:ext cx="2371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Стандартная плотность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760714" y="3305175"/>
            <a:ext cx="1019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≤ 10°C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81050" y="3724275"/>
            <a:ext cx="4924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Допустимый перегрев при нормальной нагрузке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9125" y="4210050"/>
            <a:ext cx="5181600" cy="933450"/>
          </a:xfrm>
          <a:custGeom>
            <a:avLst/>
            <a:gdLst/>
            <a:ahLst/>
            <a:cxnLst/>
            <a:rect l="l" t="t" r="r" b="b"/>
            <a:pathLst>
              <a:path w="5181600" h="933450">
                <a:moveTo>
                  <a:pt x="76198" y="0"/>
                </a:moveTo>
                <a:lnTo>
                  <a:pt x="5105402" y="0"/>
                </a:lnTo>
                <a:cubicBezTo>
                  <a:pt x="5147485" y="0"/>
                  <a:pt x="5181600" y="34115"/>
                  <a:pt x="5181600" y="76198"/>
                </a:cubicBezTo>
                <a:lnTo>
                  <a:pt x="5181600" y="857252"/>
                </a:lnTo>
                <a:cubicBezTo>
                  <a:pt x="5181600" y="899335"/>
                  <a:pt x="5147485" y="933450"/>
                  <a:pt x="5105402" y="933450"/>
                </a:cubicBezTo>
                <a:lnTo>
                  <a:pt x="76198" y="933450"/>
                </a:lnTo>
                <a:cubicBezTo>
                  <a:pt x="34115" y="933450"/>
                  <a:pt x="0" y="899335"/>
                  <a:pt x="0" y="85725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FFE66D">
                  <a:alpha val="30000"/>
                </a:srgbClr>
              </a:gs>
              <a:gs pos="100000">
                <a:srgbClr val="FFE66D">
                  <a:alpha val="10000"/>
                </a:srgbClr>
              </a:gs>
            </a:gsLst>
            <a:lin ang="0" scaled="1"/>
          </a:gradFill>
          <a:ln w="25400">
            <a:solidFill>
              <a:srgbClr val="FFE66D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81050" y="4410075"/>
            <a:ext cx="1990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Высокая плотность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866159" y="4371975"/>
            <a:ext cx="914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5-7°C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81050" y="4791075"/>
            <a:ext cx="4924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Строгий контроль для плотных конфигураций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28650" y="5305425"/>
            <a:ext cx="5181600" cy="800100"/>
          </a:xfrm>
          <a:custGeom>
            <a:avLst/>
            <a:gdLst/>
            <a:ahLst/>
            <a:cxnLst/>
            <a:rect l="l" t="t" r="r" b="b"/>
            <a:pathLst>
              <a:path w="5181600" h="800100">
                <a:moveTo>
                  <a:pt x="38100" y="0"/>
                </a:moveTo>
                <a:lnTo>
                  <a:pt x="5105398" y="0"/>
                </a:lnTo>
                <a:cubicBezTo>
                  <a:pt x="5147483" y="0"/>
                  <a:pt x="5181600" y="34117"/>
                  <a:pt x="5181600" y="76202"/>
                </a:cubicBezTo>
                <a:lnTo>
                  <a:pt x="5181600" y="723898"/>
                </a:lnTo>
                <a:cubicBezTo>
                  <a:pt x="5181600" y="765983"/>
                  <a:pt x="5147483" y="800100"/>
                  <a:pt x="510539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20000"/>
                </a:srgbClr>
              </a:gs>
              <a:gs pos="100000">
                <a:srgbClr val="FF6B6B">
                  <a:alpha val="5000"/>
                </a:srgbClr>
              </a:gs>
            </a:gsLst>
            <a:lin ang="0" scaled="1"/>
          </a:gradFill>
          <a:ln/>
        </p:spPr>
      </p:sp>
      <p:sp>
        <p:nvSpPr>
          <p:cNvPr id="21" name="Shape 19"/>
          <p:cNvSpPr/>
          <p:nvPr/>
        </p:nvSpPr>
        <p:spPr>
          <a:xfrm>
            <a:off x="628650" y="5305425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2" name="Shape 20"/>
          <p:cNvSpPr/>
          <p:nvPr/>
        </p:nvSpPr>
        <p:spPr>
          <a:xfrm>
            <a:off x="819150" y="55054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09299" y="122783"/>
                </a:moveTo>
                <a:lnTo>
                  <a:pt x="29617" y="43101"/>
                </a:lnTo>
                <a:cubicBezTo>
                  <a:pt x="22949" y="52447"/>
                  <a:pt x="19050" y="63877"/>
                  <a:pt x="19050" y="76200"/>
                </a:cubicBezTo>
                <a:cubicBezTo>
                  <a:pt x="19050" y="107752"/>
                  <a:pt x="44648" y="133350"/>
                  <a:pt x="76200" y="133350"/>
                </a:cubicBezTo>
                <a:cubicBezTo>
                  <a:pt x="88553" y="133350"/>
                  <a:pt x="99983" y="129451"/>
                  <a:pt x="109299" y="122783"/>
                </a:cubicBezTo>
                <a:close/>
                <a:moveTo>
                  <a:pt x="122783" y="109299"/>
                </a:moveTo>
                <a:cubicBezTo>
                  <a:pt x="129451" y="99953"/>
                  <a:pt x="133350" y="88523"/>
                  <a:pt x="133350" y="76200"/>
                </a:cubicBezTo>
                <a:cubicBezTo>
                  <a:pt x="133350" y="44648"/>
                  <a:pt x="107752" y="19050"/>
                  <a:pt x="76200" y="19050"/>
                </a:cubicBezTo>
                <a:cubicBezTo>
                  <a:pt x="63847" y="19050"/>
                  <a:pt x="52417" y="22949"/>
                  <a:pt x="43101" y="29617"/>
                </a:cubicBezTo>
                <a:lnTo>
                  <a:pt x="122783" y="109299"/>
                </a:lnTo>
                <a:close/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3" name="Text 21"/>
          <p:cNvSpPr/>
          <p:nvPr/>
        </p:nvSpPr>
        <p:spPr>
          <a:xfrm>
            <a:off x="1047750" y="5457825"/>
            <a:ext cx="4686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Аварийный режим = БЛОКИРОВКА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00100" y="5762625"/>
            <a:ext cx="49244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Превышение лимита при отказе одного кондиционера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210300" y="1457325"/>
            <a:ext cx="5600700" cy="5153025"/>
          </a:xfrm>
          <a:custGeom>
            <a:avLst/>
            <a:gdLst/>
            <a:ahLst/>
            <a:cxnLst/>
            <a:rect l="l" t="t" r="r" b="b"/>
            <a:pathLst>
              <a:path w="5600700" h="5153025">
                <a:moveTo>
                  <a:pt x="38100" y="0"/>
                </a:moveTo>
                <a:lnTo>
                  <a:pt x="5524487" y="0"/>
                </a:lnTo>
                <a:cubicBezTo>
                  <a:pt x="5566578" y="0"/>
                  <a:pt x="5600700" y="34122"/>
                  <a:pt x="5600700" y="76213"/>
                </a:cubicBezTo>
                <a:lnTo>
                  <a:pt x="5600700" y="5076812"/>
                </a:lnTo>
                <a:cubicBezTo>
                  <a:pt x="5600700" y="5118903"/>
                  <a:pt x="5566578" y="5153025"/>
                  <a:pt x="5524487" y="5153025"/>
                </a:cubicBezTo>
                <a:lnTo>
                  <a:pt x="38100" y="5153025"/>
                </a:lnTo>
                <a:cubicBezTo>
                  <a:pt x="17072" y="5153025"/>
                  <a:pt x="0" y="5135953"/>
                  <a:pt x="0" y="511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26" name="Shape 24"/>
          <p:cNvSpPr/>
          <p:nvPr/>
        </p:nvSpPr>
        <p:spPr>
          <a:xfrm>
            <a:off x="6210300" y="1457325"/>
            <a:ext cx="38100" cy="5153025"/>
          </a:xfrm>
          <a:custGeom>
            <a:avLst/>
            <a:gdLst/>
            <a:ahLst/>
            <a:cxnLst/>
            <a:rect l="l" t="t" r="r" b="b"/>
            <a:pathLst>
              <a:path w="38100" h="5153025">
                <a:moveTo>
                  <a:pt x="38100" y="0"/>
                </a:moveTo>
                <a:lnTo>
                  <a:pt x="38100" y="0"/>
                </a:lnTo>
                <a:lnTo>
                  <a:pt x="38100" y="5153025"/>
                </a:lnTo>
                <a:lnTo>
                  <a:pt x="38100" y="5153025"/>
                </a:lnTo>
                <a:cubicBezTo>
                  <a:pt x="17072" y="5153025"/>
                  <a:pt x="0" y="5135953"/>
                  <a:pt x="0" y="5114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7" name="Shape 25"/>
          <p:cNvSpPr/>
          <p:nvPr/>
        </p:nvSpPr>
        <p:spPr>
          <a:xfrm>
            <a:off x="6443663" y="168592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7156" y="11906"/>
                </a:moveTo>
                <a:cubicBezTo>
                  <a:pt x="107156" y="18492"/>
                  <a:pt x="112477" y="23812"/>
                  <a:pt x="119063" y="23812"/>
                </a:cubicBezTo>
                <a:lnTo>
                  <a:pt x="133945" y="23812"/>
                </a:lnTo>
                <a:cubicBezTo>
                  <a:pt x="138894" y="23812"/>
                  <a:pt x="142875" y="27794"/>
                  <a:pt x="142875" y="32742"/>
                </a:cubicBezTo>
                <a:cubicBezTo>
                  <a:pt x="142875" y="37691"/>
                  <a:pt x="138894" y="41672"/>
                  <a:pt x="133945" y="41672"/>
                </a:cubicBezTo>
                <a:lnTo>
                  <a:pt x="11906" y="41672"/>
                </a:lnTo>
                <a:cubicBezTo>
                  <a:pt x="5321" y="41672"/>
                  <a:pt x="0" y="46992"/>
                  <a:pt x="0" y="53578"/>
                </a:cubicBezTo>
                <a:cubicBezTo>
                  <a:pt x="0" y="60164"/>
                  <a:pt x="5321" y="65484"/>
                  <a:pt x="11906" y="65484"/>
                </a:cubicBezTo>
                <a:lnTo>
                  <a:pt x="133945" y="65484"/>
                </a:lnTo>
                <a:cubicBezTo>
                  <a:pt x="152028" y="65484"/>
                  <a:pt x="166688" y="50825"/>
                  <a:pt x="166688" y="32742"/>
                </a:cubicBezTo>
                <a:cubicBezTo>
                  <a:pt x="166688" y="14660"/>
                  <a:pt x="152028" y="0"/>
                  <a:pt x="133945" y="0"/>
                </a:cubicBezTo>
                <a:lnTo>
                  <a:pt x="119063" y="0"/>
                </a:lnTo>
                <a:cubicBezTo>
                  <a:pt x="112477" y="0"/>
                  <a:pt x="107156" y="5321"/>
                  <a:pt x="107156" y="11906"/>
                </a:cubicBezTo>
                <a:close/>
                <a:moveTo>
                  <a:pt x="130969" y="142875"/>
                </a:moveTo>
                <a:cubicBezTo>
                  <a:pt x="130969" y="149461"/>
                  <a:pt x="136289" y="154781"/>
                  <a:pt x="142875" y="154781"/>
                </a:cubicBezTo>
                <a:lnTo>
                  <a:pt x="154781" y="154781"/>
                </a:lnTo>
                <a:cubicBezTo>
                  <a:pt x="174501" y="154781"/>
                  <a:pt x="190500" y="138782"/>
                  <a:pt x="190500" y="119063"/>
                </a:cubicBezTo>
                <a:cubicBezTo>
                  <a:pt x="190500" y="99343"/>
                  <a:pt x="174501" y="83344"/>
                  <a:pt x="154781" y="83344"/>
                </a:cubicBez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142875" y="130969"/>
                </a:lnTo>
                <a:cubicBezTo>
                  <a:pt x="136289" y="130969"/>
                  <a:pt x="130969" y="136289"/>
                  <a:pt x="130969" y="142875"/>
                </a:cubicBezTo>
                <a:close/>
                <a:moveTo>
                  <a:pt x="47625" y="190500"/>
                </a:moveTo>
                <a:lnTo>
                  <a:pt x="62508" y="190500"/>
                </a:lnTo>
                <a:cubicBezTo>
                  <a:pt x="80590" y="190500"/>
                  <a:pt x="95250" y="175840"/>
                  <a:pt x="95250" y="157758"/>
                </a:cubicBezTo>
                <a:cubicBezTo>
                  <a:pt x="95250" y="139675"/>
                  <a:pt x="80590" y="125016"/>
                  <a:pt x="62508" y="125016"/>
                </a:cubicBezTo>
                <a:lnTo>
                  <a:pt x="11906" y="125016"/>
                </a:lnTo>
                <a:cubicBezTo>
                  <a:pt x="5321" y="125016"/>
                  <a:pt x="0" y="130336"/>
                  <a:pt x="0" y="136922"/>
                </a:cubicBezTo>
                <a:cubicBezTo>
                  <a:pt x="0" y="143508"/>
                  <a:pt x="5321" y="148828"/>
                  <a:pt x="11906" y="148828"/>
                </a:cubicBezTo>
                <a:lnTo>
                  <a:pt x="62508" y="148828"/>
                </a:lnTo>
                <a:cubicBezTo>
                  <a:pt x="67456" y="148828"/>
                  <a:pt x="71438" y="152809"/>
                  <a:pt x="71438" y="157758"/>
                </a:cubicBezTo>
                <a:cubicBezTo>
                  <a:pt x="71438" y="162706"/>
                  <a:pt x="67456" y="166688"/>
                  <a:pt x="62508" y="166688"/>
                </a:cubicBezTo>
                <a:lnTo>
                  <a:pt x="47625" y="166688"/>
                </a:lnTo>
                <a:cubicBezTo>
                  <a:pt x="41039" y="166688"/>
                  <a:pt x="35719" y="172008"/>
                  <a:pt x="35719" y="178594"/>
                </a:cubicBezTo>
                <a:cubicBezTo>
                  <a:pt x="35719" y="185179"/>
                  <a:pt x="41039" y="190500"/>
                  <a:pt x="47625" y="19050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8" name="Text 26"/>
          <p:cNvSpPr/>
          <p:nvPr/>
        </p:nvSpPr>
        <p:spPr>
          <a:xfrm>
            <a:off x="6657975" y="1647825"/>
            <a:ext cx="505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Аэродинамика шкафа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29375" y="2076450"/>
            <a:ext cx="5181600" cy="1924050"/>
          </a:xfrm>
          <a:custGeom>
            <a:avLst/>
            <a:gdLst/>
            <a:ahLst/>
            <a:cxnLst/>
            <a:rect l="l" t="t" r="r" b="b"/>
            <a:pathLst>
              <a:path w="5181600" h="1924050">
                <a:moveTo>
                  <a:pt x="76192" y="0"/>
                </a:moveTo>
                <a:lnTo>
                  <a:pt x="5105408" y="0"/>
                </a:lnTo>
                <a:cubicBezTo>
                  <a:pt x="5147488" y="0"/>
                  <a:pt x="5181600" y="34112"/>
                  <a:pt x="5181600" y="76192"/>
                </a:cubicBezTo>
                <a:lnTo>
                  <a:pt x="5181600" y="1847858"/>
                </a:lnTo>
                <a:cubicBezTo>
                  <a:pt x="5181600" y="1889938"/>
                  <a:pt x="5147488" y="1924050"/>
                  <a:pt x="5105408" y="1924050"/>
                </a:cubicBezTo>
                <a:lnTo>
                  <a:pt x="76192" y="1924050"/>
                </a:lnTo>
                <a:cubicBezTo>
                  <a:pt x="34112" y="1924050"/>
                  <a:pt x="0" y="1889938"/>
                  <a:pt x="0" y="184785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30000"/>
                </a:srgbClr>
              </a:gs>
              <a:gs pos="100000">
                <a:srgbClr val="4ECDC4">
                  <a:alpha val="1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591300" y="22383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1" name="Shape 29"/>
          <p:cNvSpPr/>
          <p:nvPr/>
        </p:nvSpPr>
        <p:spPr>
          <a:xfrm>
            <a:off x="6757988" y="2390775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28588" y="28575"/>
                </a:moveTo>
                <a:lnTo>
                  <a:pt x="157163" y="28575"/>
                </a:lnTo>
                <a:lnTo>
                  <a:pt x="157163" y="214313"/>
                </a:lnTo>
                <a:cubicBezTo>
                  <a:pt x="157163" y="222215"/>
                  <a:pt x="163547" y="228600"/>
                  <a:pt x="171450" y="228600"/>
                </a:cubicBezTo>
                <a:lnTo>
                  <a:pt x="185738" y="228600"/>
                </a:lnTo>
                <a:cubicBezTo>
                  <a:pt x="193640" y="228600"/>
                  <a:pt x="200025" y="222215"/>
                  <a:pt x="200025" y="214313"/>
                </a:cubicBezTo>
                <a:cubicBezTo>
                  <a:pt x="200025" y="206410"/>
                  <a:pt x="193640" y="200025"/>
                  <a:pt x="185738" y="200025"/>
                </a:cubicBezTo>
                <a:lnTo>
                  <a:pt x="185738" y="28575"/>
                </a:lnTo>
                <a:cubicBezTo>
                  <a:pt x="185738" y="12814"/>
                  <a:pt x="172923" y="0"/>
                  <a:pt x="157163" y="0"/>
                </a:cubicBezTo>
                <a:lnTo>
                  <a:pt x="114300" y="0"/>
                </a:lnTo>
                <a:lnTo>
                  <a:pt x="114300" y="0"/>
                </a:lnTo>
                <a:lnTo>
                  <a:pt x="42863" y="0"/>
                </a:lnTo>
                <a:cubicBezTo>
                  <a:pt x="27102" y="0"/>
                  <a:pt x="14288" y="12814"/>
                  <a:pt x="14288" y="2857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114300" y="228600"/>
                </a:lnTo>
                <a:cubicBezTo>
                  <a:pt x="122203" y="228600"/>
                  <a:pt x="128588" y="222215"/>
                  <a:pt x="128588" y="214313"/>
                </a:cubicBezTo>
                <a:lnTo>
                  <a:pt x="128588" y="28575"/>
                </a:lnTo>
                <a:close/>
                <a:moveTo>
                  <a:pt x="71438" y="114300"/>
                </a:moveTo>
                <a:cubicBezTo>
                  <a:pt x="71438" y="106415"/>
                  <a:pt x="77840" y="100013"/>
                  <a:pt x="85725" y="100013"/>
                </a:cubicBezTo>
                <a:cubicBezTo>
                  <a:pt x="93610" y="100013"/>
                  <a:pt x="100013" y="106415"/>
                  <a:pt x="100013" y="114300"/>
                </a:cubicBezTo>
                <a:cubicBezTo>
                  <a:pt x="100013" y="122185"/>
                  <a:pt x="93610" y="128588"/>
                  <a:pt x="85725" y="128588"/>
                </a:cubicBezTo>
                <a:cubicBezTo>
                  <a:pt x="77840" y="128588"/>
                  <a:pt x="71438" y="122185"/>
                  <a:pt x="71438" y="1143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2" name="Text 30"/>
          <p:cNvSpPr/>
          <p:nvPr/>
        </p:nvSpPr>
        <p:spPr>
          <a:xfrm>
            <a:off x="7239000" y="2257425"/>
            <a:ext cx="2438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Перфорация дверей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239000" y="2562225"/>
            <a:ext cx="2390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Требование к площади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591300" y="2886075"/>
            <a:ext cx="4857750" cy="952500"/>
          </a:xfrm>
          <a:custGeom>
            <a:avLst/>
            <a:gdLst/>
            <a:ahLst/>
            <a:cxnLst/>
            <a:rect l="l" t="t" r="r" b="b"/>
            <a:pathLst>
              <a:path w="4857750" h="952500">
                <a:moveTo>
                  <a:pt x="76200" y="0"/>
                </a:moveTo>
                <a:lnTo>
                  <a:pt x="4781550" y="0"/>
                </a:lnTo>
                <a:cubicBezTo>
                  <a:pt x="4823606" y="0"/>
                  <a:pt x="4857750" y="34144"/>
                  <a:pt x="4857750" y="76200"/>
                </a:cubicBezTo>
                <a:lnTo>
                  <a:pt x="4857750" y="876300"/>
                </a:lnTo>
                <a:cubicBezTo>
                  <a:pt x="4857750" y="918356"/>
                  <a:pt x="4823606" y="952500"/>
                  <a:pt x="4781550" y="952500"/>
                </a:cubicBezTo>
                <a:lnTo>
                  <a:pt x="76200" y="952500"/>
                </a:lnTo>
                <a:cubicBezTo>
                  <a:pt x="34144" y="952500"/>
                  <a:pt x="0" y="918356"/>
                  <a:pt x="0" y="8763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5" name="Text 33"/>
          <p:cNvSpPr/>
          <p:nvPr/>
        </p:nvSpPr>
        <p:spPr>
          <a:xfrm>
            <a:off x="6743700" y="3095625"/>
            <a:ext cx="2266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Минимальная перфорация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0329342" y="3038475"/>
            <a:ext cx="1143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≥ 65%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743700" y="3495675"/>
            <a:ext cx="4619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Площади дверей шкафа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29375" y="4171950"/>
            <a:ext cx="5181600" cy="2238375"/>
          </a:xfrm>
          <a:custGeom>
            <a:avLst/>
            <a:gdLst/>
            <a:ahLst/>
            <a:cxnLst/>
            <a:rect l="l" t="t" r="r" b="b"/>
            <a:pathLst>
              <a:path w="5181600" h="2238375">
                <a:moveTo>
                  <a:pt x="76194" y="0"/>
                </a:moveTo>
                <a:lnTo>
                  <a:pt x="5105406" y="0"/>
                </a:lnTo>
                <a:cubicBezTo>
                  <a:pt x="5147458" y="0"/>
                  <a:pt x="5181600" y="34142"/>
                  <a:pt x="5181600" y="76194"/>
                </a:cubicBezTo>
                <a:lnTo>
                  <a:pt x="5181600" y="2162181"/>
                </a:lnTo>
                <a:cubicBezTo>
                  <a:pt x="5181600" y="2204262"/>
                  <a:pt x="5147487" y="2238375"/>
                  <a:pt x="5105406" y="2238375"/>
                </a:cubicBezTo>
                <a:lnTo>
                  <a:pt x="76194" y="2238375"/>
                </a:lnTo>
                <a:cubicBezTo>
                  <a:pt x="34142" y="2238375"/>
                  <a:pt x="0" y="2204233"/>
                  <a:pt x="0" y="2162181"/>
                </a:cubicBezTo>
                <a:lnTo>
                  <a:pt x="0" y="76194"/>
                </a:lnTo>
                <a:cubicBezTo>
                  <a:pt x="0" y="34142"/>
                  <a:pt x="34142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30000"/>
                </a:srgbClr>
              </a:gs>
              <a:gs pos="100000">
                <a:srgbClr val="FF6B6B">
                  <a:alpha val="10000"/>
                </a:srgbClr>
              </a:gs>
            </a:gsLst>
            <a:lin ang="0" scaled="1"/>
          </a:gradFill>
          <a:ln w="25400">
            <a:solidFill>
              <a:srgbClr val="FF6B6B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591300" y="4333875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0" name="Shape 38"/>
          <p:cNvSpPr/>
          <p:nvPr/>
        </p:nvSpPr>
        <p:spPr>
          <a:xfrm>
            <a:off x="6772275" y="4486275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68580" y="13350"/>
                </a:moveTo>
                <a:lnTo>
                  <a:pt x="75724" y="3840"/>
                </a:lnTo>
                <a:cubicBezTo>
                  <a:pt x="77510" y="1429"/>
                  <a:pt x="80367" y="0"/>
                  <a:pt x="83359" y="0"/>
                </a:cubicBezTo>
                <a:cubicBezTo>
                  <a:pt x="88583" y="0"/>
                  <a:pt x="92869" y="4286"/>
                  <a:pt x="92869" y="9510"/>
                </a:cubicBezTo>
                <a:lnTo>
                  <a:pt x="92869" y="19377"/>
                </a:lnTo>
                <a:cubicBezTo>
                  <a:pt x="92869" y="25226"/>
                  <a:pt x="95280" y="30852"/>
                  <a:pt x="99521" y="34870"/>
                </a:cubicBezTo>
                <a:lnTo>
                  <a:pt x="137339" y="70991"/>
                </a:lnTo>
                <a:cubicBezTo>
                  <a:pt x="159127" y="91797"/>
                  <a:pt x="171450" y="120640"/>
                  <a:pt x="171450" y="150778"/>
                </a:cubicBezTo>
                <a:cubicBezTo>
                  <a:pt x="171450" y="193774"/>
                  <a:pt x="136624" y="228600"/>
                  <a:pt x="93628" y="228600"/>
                </a:cubicBezTo>
                <a:lnTo>
                  <a:pt x="85725" y="228600"/>
                </a:lnTo>
                <a:cubicBezTo>
                  <a:pt x="38398" y="228600"/>
                  <a:pt x="0" y="190202"/>
                  <a:pt x="0" y="142875"/>
                </a:cubicBezTo>
                <a:lnTo>
                  <a:pt x="0" y="141178"/>
                </a:lnTo>
                <a:cubicBezTo>
                  <a:pt x="0" y="119390"/>
                  <a:pt x="8662" y="98494"/>
                  <a:pt x="24066" y="83091"/>
                </a:cubicBezTo>
                <a:lnTo>
                  <a:pt x="25628" y="81528"/>
                </a:lnTo>
                <a:cubicBezTo>
                  <a:pt x="27503" y="79653"/>
                  <a:pt x="30093" y="78581"/>
                  <a:pt x="32772" y="78581"/>
                </a:cubicBezTo>
                <a:cubicBezTo>
                  <a:pt x="38353" y="78581"/>
                  <a:pt x="42863" y="83091"/>
                  <a:pt x="42863" y="88672"/>
                </a:cubicBezTo>
                <a:lnTo>
                  <a:pt x="42863" y="128588"/>
                </a:lnTo>
                <a:cubicBezTo>
                  <a:pt x="42863" y="144348"/>
                  <a:pt x="55677" y="157163"/>
                  <a:pt x="71438" y="157163"/>
                </a:cubicBezTo>
                <a:cubicBezTo>
                  <a:pt x="87198" y="157163"/>
                  <a:pt x="100013" y="144348"/>
                  <a:pt x="100013" y="128588"/>
                </a:cubicBezTo>
                <a:lnTo>
                  <a:pt x="100013" y="126846"/>
                </a:lnTo>
                <a:cubicBezTo>
                  <a:pt x="100013" y="118809"/>
                  <a:pt x="96798" y="111085"/>
                  <a:pt x="91127" y="105415"/>
                </a:cubicBezTo>
                <a:lnTo>
                  <a:pt x="73893" y="88181"/>
                </a:lnTo>
                <a:cubicBezTo>
                  <a:pt x="63178" y="77465"/>
                  <a:pt x="57150" y="62865"/>
                  <a:pt x="57150" y="47685"/>
                </a:cubicBezTo>
                <a:cubicBezTo>
                  <a:pt x="57150" y="35317"/>
                  <a:pt x="61168" y="23217"/>
                  <a:pt x="68580" y="133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1" name="Text 39"/>
          <p:cNvSpPr/>
          <p:nvPr/>
        </p:nvSpPr>
        <p:spPr>
          <a:xfrm>
            <a:off x="7239000" y="4352925"/>
            <a:ext cx="1695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6B6B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Горячие зоны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239000" y="4657725"/>
            <a:ext cx="1647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Концентрация тепла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591300" y="4981575"/>
            <a:ext cx="4857750" cy="1266825"/>
          </a:xfrm>
          <a:custGeom>
            <a:avLst/>
            <a:gdLst/>
            <a:ahLst/>
            <a:cxnLst/>
            <a:rect l="l" t="t" r="r" b="b"/>
            <a:pathLst>
              <a:path w="4857750" h="1266825">
                <a:moveTo>
                  <a:pt x="76200" y="0"/>
                </a:moveTo>
                <a:lnTo>
                  <a:pt x="4781550" y="0"/>
                </a:lnTo>
                <a:cubicBezTo>
                  <a:pt x="4823634" y="0"/>
                  <a:pt x="4857750" y="34116"/>
                  <a:pt x="4857750" y="76200"/>
                </a:cubicBezTo>
                <a:lnTo>
                  <a:pt x="4857750" y="1190625"/>
                </a:lnTo>
                <a:cubicBezTo>
                  <a:pt x="4857750" y="1232709"/>
                  <a:pt x="4823634" y="1266825"/>
                  <a:pt x="4781550" y="1266825"/>
                </a:cubicBezTo>
                <a:lnTo>
                  <a:pt x="76200" y="1266825"/>
                </a:lnTo>
                <a:cubicBezTo>
                  <a:pt x="34116" y="1266825"/>
                  <a:pt x="0" y="1232709"/>
                  <a:pt x="0" y="1190625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4" name="Text 42"/>
          <p:cNvSpPr/>
          <p:nvPr/>
        </p:nvSpPr>
        <p:spPr>
          <a:xfrm>
            <a:off x="6743700" y="5148263"/>
            <a:ext cx="1615157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 блокировки: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43700" y="5438775"/>
            <a:ext cx="4629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&gt; 50% тепла в верхней трети шкафа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743700" y="5781675"/>
            <a:ext cx="4552950" cy="9525"/>
          </a:xfrm>
          <a:custGeom>
            <a:avLst/>
            <a:gdLst/>
            <a:ahLst/>
            <a:cxnLst/>
            <a:rect l="l" t="t" r="r" b="b"/>
            <a:pathLst>
              <a:path w="4552950" h="9525">
                <a:moveTo>
                  <a:pt x="0" y="0"/>
                </a:moveTo>
                <a:lnTo>
                  <a:pt x="4552950" y="0"/>
                </a:lnTo>
                <a:lnTo>
                  <a:pt x="45529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FF6B6B">
              <a:alpha val="3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6762750" y="5938838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0"/>
                </a:moveTo>
                <a:cubicBezTo>
                  <a:pt x="70504" y="0"/>
                  <a:pt x="74020" y="2110"/>
                  <a:pt x="75843" y="5469"/>
                </a:cubicBezTo>
                <a:lnTo>
                  <a:pt x="132100" y="109649"/>
                </a:lnTo>
                <a:cubicBezTo>
                  <a:pt x="133845" y="112879"/>
                  <a:pt x="133767" y="116785"/>
                  <a:pt x="131891" y="119937"/>
                </a:cubicBezTo>
                <a:cubicBezTo>
                  <a:pt x="130016" y="123088"/>
                  <a:pt x="126604" y="125016"/>
                  <a:pt x="122932" y="125016"/>
                </a:cubicBezTo>
                <a:lnTo>
                  <a:pt x="10418" y="125016"/>
                </a:lnTo>
                <a:cubicBezTo>
                  <a:pt x="6746" y="125016"/>
                  <a:pt x="3360" y="123088"/>
                  <a:pt x="1459" y="119937"/>
                </a:cubicBezTo>
                <a:cubicBezTo>
                  <a:pt x="-443" y="116785"/>
                  <a:pt x="-495" y="112879"/>
                  <a:pt x="1250" y="109649"/>
                </a:cubicBezTo>
                <a:lnTo>
                  <a:pt x="57507" y="5469"/>
                </a:lnTo>
                <a:cubicBezTo>
                  <a:pt x="59330" y="2110"/>
                  <a:pt x="62846" y="0"/>
                  <a:pt x="66675" y="0"/>
                </a:cubicBezTo>
                <a:close/>
                <a:moveTo>
                  <a:pt x="66675" y="43755"/>
                </a:moveTo>
                <a:cubicBezTo>
                  <a:pt x="63211" y="43755"/>
                  <a:pt x="60424" y="46542"/>
                  <a:pt x="60424" y="50006"/>
                </a:cubicBezTo>
                <a:lnTo>
                  <a:pt x="60424" y="79177"/>
                </a:lnTo>
                <a:cubicBezTo>
                  <a:pt x="60424" y="82641"/>
                  <a:pt x="63211" y="85427"/>
                  <a:pt x="66675" y="85427"/>
                </a:cubicBezTo>
                <a:cubicBezTo>
                  <a:pt x="70139" y="85427"/>
                  <a:pt x="72926" y="82641"/>
                  <a:pt x="72926" y="79177"/>
                </a:cubicBezTo>
                <a:lnTo>
                  <a:pt x="72926" y="50006"/>
                </a:lnTo>
                <a:cubicBezTo>
                  <a:pt x="72926" y="46542"/>
                  <a:pt x="70139" y="43755"/>
                  <a:pt x="66675" y="43755"/>
                </a:cubicBezTo>
                <a:close/>
                <a:moveTo>
                  <a:pt x="73629" y="100013"/>
                </a:moveTo>
                <a:cubicBezTo>
                  <a:pt x="73787" y="97431"/>
                  <a:pt x="72500" y="94975"/>
                  <a:pt x="70287" y="93637"/>
                </a:cubicBezTo>
                <a:cubicBezTo>
                  <a:pt x="68074" y="92299"/>
                  <a:pt x="65302" y="92299"/>
                  <a:pt x="63089" y="93637"/>
                </a:cubicBezTo>
                <a:cubicBezTo>
                  <a:pt x="60876" y="94975"/>
                  <a:pt x="59589" y="97431"/>
                  <a:pt x="59747" y="100012"/>
                </a:cubicBezTo>
                <a:cubicBezTo>
                  <a:pt x="59589" y="102594"/>
                  <a:pt x="60876" y="105050"/>
                  <a:pt x="63089" y="106388"/>
                </a:cubicBezTo>
                <a:cubicBezTo>
                  <a:pt x="65302" y="107726"/>
                  <a:pt x="68074" y="107726"/>
                  <a:pt x="70287" y="106388"/>
                </a:cubicBezTo>
                <a:cubicBezTo>
                  <a:pt x="72500" y="105050"/>
                  <a:pt x="73787" y="102594"/>
                  <a:pt x="73629" y="100013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8" name="Text 46"/>
          <p:cNvSpPr/>
          <p:nvPr/>
        </p:nvSpPr>
        <p:spPr>
          <a:xfrm>
            <a:off x="6972300" y="5905500"/>
            <a:ext cx="43910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Риск образования локальных перегревов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imcona.com/a5e65eb4304d5dd5012b31137f6d517fc276526a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7770" b="777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1A1D21">
                  <a:alpha val="7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90525" y="778669"/>
            <a:ext cx="1152525" cy="847725"/>
          </a:xfrm>
          <a:custGeom>
            <a:avLst/>
            <a:gdLst/>
            <a:ahLst/>
            <a:cxnLst/>
            <a:rect l="l" t="t" r="r" b="b"/>
            <a:pathLst>
              <a:path w="1152525" h="847725">
                <a:moveTo>
                  <a:pt x="76202" y="0"/>
                </a:moveTo>
                <a:lnTo>
                  <a:pt x="1076323" y="0"/>
                </a:lnTo>
                <a:cubicBezTo>
                  <a:pt x="1118380" y="0"/>
                  <a:pt x="1152525" y="34145"/>
                  <a:pt x="1152525" y="76202"/>
                </a:cubicBezTo>
                <a:lnTo>
                  <a:pt x="1152525" y="771523"/>
                </a:lnTo>
                <a:cubicBezTo>
                  <a:pt x="1152525" y="813580"/>
                  <a:pt x="1118380" y="847725"/>
                  <a:pt x="1076323" y="847725"/>
                </a:cubicBezTo>
                <a:lnTo>
                  <a:pt x="76202" y="847725"/>
                </a:lnTo>
                <a:cubicBezTo>
                  <a:pt x="34145" y="847725"/>
                  <a:pt x="0" y="813580"/>
                  <a:pt x="0" y="77152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8650" y="845344"/>
            <a:ext cx="96016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940719"/>
            <a:ext cx="72390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КАБЕЛЬНАЯ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ЛОГИКА И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ЖИЗНЕННЫЙ ЦИКЛ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817269"/>
            <a:ext cx="1828800" cy="38100"/>
          </a:xfrm>
          <a:custGeom>
            <a:avLst/>
            <a:gdLst/>
            <a:ahLst/>
            <a:cxnLst/>
            <a:rect l="l" t="t" r="r" b="b"/>
            <a:pathLst>
              <a:path w="1828800" h="38100">
                <a:moveTo>
                  <a:pt x="0" y="0"/>
                </a:moveTo>
                <a:lnTo>
                  <a:pt x="1828800" y="0"/>
                </a:lnTo>
                <a:lnTo>
                  <a:pt x="1828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381000" y="5160169"/>
            <a:ext cx="70389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Расчет длины кабелей и контроль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жизненного цикла оборудования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0406" y="380406"/>
            <a:ext cx="532568" cy="427956"/>
          </a:xfrm>
          <a:custGeom>
            <a:avLst/>
            <a:gdLst/>
            <a:ahLst/>
            <a:cxnLst/>
            <a:rect l="l" t="t" r="r" b="b"/>
            <a:pathLst>
              <a:path w="532568" h="427956">
                <a:moveTo>
                  <a:pt x="76082" y="0"/>
                </a:moveTo>
                <a:lnTo>
                  <a:pt x="456486" y="0"/>
                </a:lnTo>
                <a:cubicBezTo>
                  <a:pt x="498505" y="0"/>
                  <a:pt x="532568" y="34063"/>
                  <a:pt x="532568" y="76082"/>
                </a:cubicBezTo>
                <a:lnTo>
                  <a:pt x="532568" y="351874"/>
                </a:lnTo>
                <a:cubicBezTo>
                  <a:pt x="532568" y="393893"/>
                  <a:pt x="498505" y="427956"/>
                  <a:pt x="456486" y="427956"/>
                </a:cubicBezTo>
                <a:lnTo>
                  <a:pt x="76082" y="427956"/>
                </a:lnTo>
                <a:cubicBezTo>
                  <a:pt x="34063" y="427956"/>
                  <a:pt x="0" y="393893"/>
                  <a:pt x="0" y="351874"/>
                </a:cubicBezTo>
                <a:lnTo>
                  <a:pt x="0" y="76082"/>
                </a:lnTo>
                <a:cubicBezTo>
                  <a:pt x="0" y="34063"/>
                  <a:pt x="34063" y="0"/>
                  <a:pt x="7608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2568" y="475507"/>
            <a:ext cx="319556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061347" y="480262"/>
            <a:ext cx="3813566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spc="120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КАБЕЛЬНАЯ ЛОГИКА И ЖИЗНЕННЫЙ ЦИКЛ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0406" y="922484"/>
            <a:ext cx="11602371" cy="3804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96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Кабели и жизненный цикл оборудования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99426" y="1455051"/>
            <a:ext cx="5601473" cy="5401760"/>
          </a:xfrm>
          <a:custGeom>
            <a:avLst/>
            <a:gdLst/>
            <a:ahLst/>
            <a:cxnLst/>
            <a:rect l="l" t="t" r="r" b="b"/>
            <a:pathLst>
              <a:path w="5601473" h="5401760">
                <a:moveTo>
                  <a:pt x="38041" y="0"/>
                </a:moveTo>
                <a:lnTo>
                  <a:pt x="5525416" y="0"/>
                </a:lnTo>
                <a:cubicBezTo>
                  <a:pt x="5567421" y="0"/>
                  <a:pt x="5601473" y="34052"/>
                  <a:pt x="5601473" y="76057"/>
                </a:cubicBezTo>
                <a:lnTo>
                  <a:pt x="5601473" y="5325703"/>
                </a:lnTo>
                <a:cubicBezTo>
                  <a:pt x="5601473" y="5367708"/>
                  <a:pt x="5567421" y="5401760"/>
                  <a:pt x="5525416" y="5401760"/>
                </a:cubicBezTo>
                <a:lnTo>
                  <a:pt x="38041" y="5401760"/>
                </a:lnTo>
                <a:cubicBezTo>
                  <a:pt x="17031" y="5401760"/>
                  <a:pt x="0" y="5384728"/>
                  <a:pt x="0" y="5363719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7" name="Shape 5"/>
          <p:cNvSpPr/>
          <p:nvPr/>
        </p:nvSpPr>
        <p:spPr>
          <a:xfrm>
            <a:off x="399426" y="1455051"/>
            <a:ext cx="38041" cy="5401760"/>
          </a:xfrm>
          <a:custGeom>
            <a:avLst/>
            <a:gdLst/>
            <a:ahLst/>
            <a:cxnLst/>
            <a:rect l="l" t="t" r="r" b="b"/>
            <a:pathLst>
              <a:path w="38041" h="5401760">
                <a:moveTo>
                  <a:pt x="38041" y="0"/>
                </a:moveTo>
                <a:lnTo>
                  <a:pt x="38041" y="0"/>
                </a:lnTo>
                <a:lnTo>
                  <a:pt x="38041" y="5401760"/>
                </a:lnTo>
                <a:lnTo>
                  <a:pt x="38041" y="5401760"/>
                </a:lnTo>
                <a:cubicBezTo>
                  <a:pt x="17031" y="5401760"/>
                  <a:pt x="0" y="5384728"/>
                  <a:pt x="0" y="5363719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20537" y="1683295"/>
            <a:ext cx="213978" cy="190203"/>
          </a:xfrm>
          <a:custGeom>
            <a:avLst/>
            <a:gdLst/>
            <a:ahLst/>
            <a:cxnLst/>
            <a:rect l="l" t="t" r="r" b="b"/>
            <a:pathLst>
              <a:path w="213978" h="190203">
                <a:moveTo>
                  <a:pt x="92129" y="32691"/>
                </a:moveTo>
                <a:lnTo>
                  <a:pt x="121849" y="32691"/>
                </a:lnTo>
                <a:lnTo>
                  <a:pt x="121849" y="50523"/>
                </a:lnTo>
                <a:lnTo>
                  <a:pt x="92129" y="50523"/>
                </a:lnTo>
                <a:lnTo>
                  <a:pt x="92129" y="32691"/>
                </a:lnTo>
                <a:close/>
                <a:moveTo>
                  <a:pt x="89158" y="11888"/>
                </a:moveTo>
                <a:cubicBezTo>
                  <a:pt x="79313" y="11888"/>
                  <a:pt x="71326" y="19875"/>
                  <a:pt x="71326" y="29719"/>
                </a:cubicBezTo>
                <a:lnTo>
                  <a:pt x="71326" y="53495"/>
                </a:lnTo>
                <a:cubicBezTo>
                  <a:pt x="71326" y="63339"/>
                  <a:pt x="79313" y="71326"/>
                  <a:pt x="89158" y="71326"/>
                </a:cubicBezTo>
                <a:lnTo>
                  <a:pt x="95101" y="71326"/>
                </a:lnTo>
                <a:lnTo>
                  <a:pt x="95101" y="83214"/>
                </a:lnTo>
                <a:lnTo>
                  <a:pt x="11888" y="83214"/>
                </a:lnTo>
                <a:cubicBezTo>
                  <a:pt x="5312" y="83214"/>
                  <a:pt x="0" y="88526"/>
                  <a:pt x="0" y="95101"/>
                </a:cubicBezTo>
                <a:cubicBezTo>
                  <a:pt x="0" y="101677"/>
                  <a:pt x="5312" y="106989"/>
                  <a:pt x="11888" y="106989"/>
                </a:cubicBezTo>
                <a:lnTo>
                  <a:pt x="47551" y="106989"/>
                </a:lnTo>
                <a:lnTo>
                  <a:pt x="47551" y="118877"/>
                </a:lnTo>
                <a:lnTo>
                  <a:pt x="41607" y="118877"/>
                </a:lnTo>
                <a:cubicBezTo>
                  <a:pt x="31762" y="118877"/>
                  <a:pt x="23775" y="126864"/>
                  <a:pt x="23775" y="136708"/>
                </a:cubicBezTo>
                <a:lnTo>
                  <a:pt x="23775" y="160484"/>
                </a:lnTo>
                <a:cubicBezTo>
                  <a:pt x="23775" y="170328"/>
                  <a:pt x="31762" y="178315"/>
                  <a:pt x="41607" y="178315"/>
                </a:cubicBezTo>
                <a:lnTo>
                  <a:pt x="77270" y="178315"/>
                </a:lnTo>
                <a:cubicBezTo>
                  <a:pt x="87114" y="178315"/>
                  <a:pt x="95101" y="170328"/>
                  <a:pt x="95101" y="160484"/>
                </a:cubicBezTo>
                <a:lnTo>
                  <a:pt x="95101" y="136708"/>
                </a:lnTo>
                <a:cubicBezTo>
                  <a:pt x="95101" y="126864"/>
                  <a:pt x="87114" y="118877"/>
                  <a:pt x="77270" y="118877"/>
                </a:cubicBezTo>
                <a:lnTo>
                  <a:pt x="71326" y="118877"/>
                </a:lnTo>
                <a:lnTo>
                  <a:pt x="71326" y="106989"/>
                </a:lnTo>
                <a:lnTo>
                  <a:pt x="142652" y="106989"/>
                </a:lnTo>
                <a:lnTo>
                  <a:pt x="142652" y="118877"/>
                </a:lnTo>
                <a:lnTo>
                  <a:pt x="136708" y="118877"/>
                </a:lnTo>
                <a:cubicBezTo>
                  <a:pt x="126864" y="118877"/>
                  <a:pt x="118877" y="126864"/>
                  <a:pt x="118877" y="136708"/>
                </a:cubicBezTo>
                <a:lnTo>
                  <a:pt x="118877" y="160484"/>
                </a:lnTo>
                <a:cubicBezTo>
                  <a:pt x="118877" y="170328"/>
                  <a:pt x="126864" y="178315"/>
                  <a:pt x="136708" y="178315"/>
                </a:cubicBezTo>
                <a:lnTo>
                  <a:pt x="172371" y="178315"/>
                </a:lnTo>
                <a:cubicBezTo>
                  <a:pt x="182216" y="178315"/>
                  <a:pt x="190203" y="170328"/>
                  <a:pt x="190203" y="160484"/>
                </a:cubicBezTo>
                <a:lnTo>
                  <a:pt x="190203" y="136708"/>
                </a:lnTo>
                <a:cubicBezTo>
                  <a:pt x="190203" y="126864"/>
                  <a:pt x="182216" y="118877"/>
                  <a:pt x="172371" y="118877"/>
                </a:cubicBezTo>
                <a:lnTo>
                  <a:pt x="166427" y="118877"/>
                </a:lnTo>
                <a:lnTo>
                  <a:pt x="166427" y="106989"/>
                </a:lnTo>
                <a:lnTo>
                  <a:pt x="202090" y="106989"/>
                </a:lnTo>
                <a:cubicBezTo>
                  <a:pt x="208666" y="106989"/>
                  <a:pt x="213978" y="101677"/>
                  <a:pt x="213978" y="95101"/>
                </a:cubicBezTo>
                <a:cubicBezTo>
                  <a:pt x="213978" y="88526"/>
                  <a:pt x="208666" y="83214"/>
                  <a:pt x="202090" y="83214"/>
                </a:cubicBezTo>
                <a:lnTo>
                  <a:pt x="118877" y="83214"/>
                </a:lnTo>
                <a:lnTo>
                  <a:pt x="118877" y="71326"/>
                </a:lnTo>
                <a:lnTo>
                  <a:pt x="124821" y="71326"/>
                </a:lnTo>
                <a:cubicBezTo>
                  <a:pt x="134665" y="71326"/>
                  <a:pt x="142652" y="63339"/>
                  <a:pt x="142652" y="53495"/>
                </a:cubicBezTo>
                <a:lnTo>
                  <a:pt x="142652" y="29719"/>
                </a:lnTo>
                <a:cubicBezTo>
                  <a:pt x="142652" y="19875"/>
                  <a:pt x="134665" y="11888"/>
                  <a:pt x="124821" y="11888"/>
                </a:cubicBezTo>
                <a:lnTo>
                  <a:pt x="89158" y="11888"/>
                </a:lnTo>
                <a:close/>
                <a:moveTo>
                  <a:pt x="166427" y="139680"/>
                </a:moveTo>
                <a:lnTo>
                  <a:pt x="169399" y="139680"/>
                </a:lnTo>
                <a:lnTo>
                  <a:pt x="169399" y="157512"/>
                </a:lnTo>
                <a:lnTo>
                  <a:pt x="139680" y="157512"/>
                </a:lnTo>
                <a:lnTo>
                  <a:pt x="139680" y="139680"/>
                </a:lnTo>
                <a:lnTo>
                  <a:pt x="166427" y="139680"/>
                </a:lnTo>
                <a:close/>
                <a:moveTo>
                  <a:pt x="71326" y="139680"/>
                </a:moveTo>
                <a:lnTo>
                  <a:pt x="74298" y="139680"/>
                </a:lnTo>
                <a:lnTo>
                  <a:pt x="74298" y="157512"/>
                </a:lnTo>
                <a:lnTo>
                  <a:pt x="44579" y="157512"/>
                </a:lnTo>
                <a:lnTo>
                  <a:pt x="44579" y="139680"/>
                </a:lnTo>
                <a:lnTo>
                  <a:pt x="71326" y="13968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846402" y="1645254"/>
            <a:ext cx="5059395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Расчет длины кабелей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8649" y="2063700"/>
            <a:ext cx="5202047" cy="1293379"/>
          </a:xfrm>
          <a:custGeom>
            <a:avLst/>
            <a:gdLst/>
            <a:ahLst/>
            <a:cxnLst/>
            <a:rect l="l" t="t" r="r" b="b"/>
            <a:pathLst>
              <a:path w="5202047" h="1293379">
                <a:moveTo>
                  <a:pt x="76077" y="0"/>
                </a:moveTo>
                <a:lnTo>
                  <a:pt x="5125970" y="0"/>
                </a:lnTo>
                <a:cubicBezTo>
                  <a:pt x="5167986" y="0"/>
                  <a:pt x="5202047" y="34061"/>
                  <a:pt x="5202047" y="76077"/>
                </a:cubicBezTo>
                <a:lnTo>
                  <a:pt x="5202047" y="1217303"/>
                </a:lnTo>
                <a:cubicBezTo>
                  <a:pt x="5202047" y="1259318"/>
                  <a:pt x="5167986" y="1293379"/>
                  <a:pt x="5125970" y="1293379"/>
                </a:cubicBezTo>
                <a:lnTo>
                  <a:pt x="76077" y="1293379"/>
                </a:lnTo>
                <a:cubicBezTo>
                  <a:pt x="34061" y="1293379"/>
                  <a:pt x="0" y="1259318"/>
                  <a:pt x="0" y="1217303"/>
                </a:cubicBezTo>
                <a:lnTo>
                  <a:pt x="0" y="76077"/>
                </a:lnTo>
                <a:cubicBezTo>
                  <a:pt x="0" y="34061"/>
                  <a:pt x="34061" y="0"/>
                  <a:pt x="76077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760811" y="2215863"/>
            <a:ext cx="4964293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Формула расчета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60811" y="2482147"/>
            <a:ext cx="4897722" cy="722771"/>
          </a:xfrm>
          <a:custGeom>
            <a:avLst/>
            <a:gdLst/>
            <a:ahLst/>
            <a:cxnLst/>
            <a:rect l="l" t="t" r="r" b="b"/>
            <a:pathLst>
              <a:path w="4897722" h="722771">
                <a:moveTo>
                  <a:pt x="38039" y="0"/>
                </a:moveTo>
                <a:lnTo>
                  <a:pt x="4859683" y="0"/>
                </a:lnTo>
                <a:cubicBezTo>
                  <a:pt x="4880691" y="0"/>
                  <a:pt x="4897722" y="17031"/>
                  <a:pt x="4897722" y="38039"/>
                </a:cubicBezTo>
                <a:lnTo>
                  <a:pt x="4897722" y="684731"/>
                </a:lnTo>
                <a:cubicBezTo>
                  <a:pt x="4897722" y="705740"/>
                  <a:pt x="4880691" y="722771"/>
                  <a:pt x="4859683" y="722771"/>
                </a:cubicBezTo>
                <a:lnTo>
                  <a:pt x="38039" y="722771"/>
                </a:lnTo>
                <a:cubicBezTo>
                  <a:pt x="17045" y="722771"/>
                  <a:pt x="0" y="705726"/>
                  <a:pt x="0" y="684731"/>
                </a:cubicBezTo>
                <a:lnTo>
                  <a:pt x="0" y="38039"/>
                </a:lnTo>
                <a:cubicBezTo>
                  <a:pt x="0" y="17031"/>
                  <a:pt x="17031" y="0"/>
                  <a:pt x="38039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60811" y="2482147"/>
            <a:ext cx="4973803" cy="722771"/>
          </a:xfrm>
          <a:prstGeom prst="rect">
            <a:avLst/>
          </a:prstGeom>
          <a:noFill/>
          <a:ln/>
        </p:spPr>
        <p:txBody>
          <a:bodyPr wrap="square" lIns="114122" tIns="114122" rIns="114122" bIns="114122" rtlCol="0" anchor="ctr"/>
          <a:lstStyle/>
          <a:p>
            <a:pPr>
              <a:lnSpc>
                <a:spcPct val="140000"/>
              </a:lnSpc>
            </a:pPr>
            <a:r>
              <a:rPr lang="en-US" sz="1198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длина_шнура = вертикальные_участки + горизонтальные_участки + 20% запаса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8649" y="3509242"/>
            <a:ext cx="5202047" cy="684730"/>
          </a:xfrm>
          <a:custGeom>
            <a:avLst/>
            <a:gdLst/>
            <a:ahLst/>
            <a:cxnLst/>
            <a:rect l="l" t="t" r="r" b="b"/>
            <a:pathLst>
              <a:path w="5202047" h="684730">
                <a:moveTo>
                  <a:pt x="76080" y="0"/>
                </a:moveTo>
                <a:lnTo>
                  <a:pt x="5125966" y="0"/>
                </a:lnTo>
                <a:cubicBezTo>
                  <a:pt x="5167984" y="0"/>
                  <a:pt x="5202047" y="34062"/>
                  <a:pt x="5202047" y="76080"/>
                </a:cubicBezTo>
                <a:lnTo>
                  <a:pt x="5202047" y="608650"/>
                </a:lnTo>
                <a:cubicBezTo>
                  <a:pt x="5202047" y="650668"/>
                  <a:pt x="5167984" y="684730"/>
                  <a:pt x="5125966" y="684730"/>
                </a:cubicBezTo>
                <a:lnTo>
                  <a:pt x="76080" y="684730"/>
                </a:lnTo>
                <a:cubicBezTo>
                  <a:pt x="34090" y="684730"/>
                  <a:pt x="0" y="650640"/>
                  <a:pt x="0" y="608650"/>
                </a:cubicBezTo>
                <a:lnTo>
                  <a:pt x="0" y="76080"/>
                </a:lnTo>
                <a:cubicBezTo>
                  <a:pt x="0" y="34062"/>
                  <a:pt x="34062" y="0"/>
                  <a:pt x="7608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Shape 13"/>
          <p:cNvSpPr/>
          <p:nvPr/>
        </p:nvSpPr>
        <p:spPr>
          <a:xfrm>
            <a:off x="741791" y="3661404"/>
            <a:ext cx="152162" cy="152162"/>
          </a:xfrm>
          <a:custGeom>
            <a:avLst/>
            <a:gdLst/>
            <a:ahLst/>
            <a:cxnLst/>
            <a:rect l="l" t="t" r="r" b="b"/>
            <a:pathLst>
              <a:path w="152162" h="152162">
                <a:moveTo>
                  <a:pt x="120838" y="149369"/>
                </a:moveTo>
                <a:lnTo>
                  <a:pt x="149369" y="120838"/>
                </a:lnTo>
                <a:cubicBezTo>
                  <a:pt x="152103" y="118104"/>
                  <a:pt x="152905" y="114033"/>
                  <a:pt x="151419" y="110466"/>
                </a:cubicBezTo>
                <a:cubicBezTo>
                  <a:pt x="149933" y="106900"/>
                  <a:pt x="146486" y="104612"/>
                  <a:pt x="142652" y="104612"/>
                </a:cubicBezTo>
                <a:lnTo>
                  <a:pt x="123632" y="104612"/>
                </a:lnTo>
                <a:lnTo>
                  <a:pt x="123632" y="9510"/>
                </a:lnTo>
                <a:cubicBezTo>
                  <a:pt x="123632" y="4250"/>
                  <a:pt x="119382" y="0"/>
                  <a:pt x="114122" y="0"/>
                </a:cubicBezTo>
                <a:cubicBezTo>
                  <a:pt x="108861" y="0"/>
                  <a:pt x="104612" y="4250"/>
                  <a:pt x="104612" y="9510"/>
                </a:cubicBezTo>
                <a:lnTo>
                  <a:pt x="104612" y="104612"/>
                </a:lnTo>
                <a:lnTo>
                  <a:pt x="85591" y="104612"/>
                </a:lnTo>
                <a:cubicBezTo>
                  <a:pt x="81757" y="104612"/>
                  <a:pt x="78280" y="106930"/>
                  <a:pt x="76794" y="110496"/>
                </a:cubicBezTo>
                <a:cubicBezTo>
                  <a:pt x="75308" y="114062"/>
                  <a:pt x="76141" y="118134"/>
                  <a:pt x="78845" y="120868"/>
                </a:cubicBezTo>
                <a:lnTo>
                  <a:pt x="107375" y="149398"/>
                </a:lnTo>
                <a:cubicBezTo>
                  <a:pt x="111090" y="153113"/>
                  <a:pt x="117123" y="153113"/>
                  <a:pt x="120838" y="149398"/>
                </a:cubicBezTo>
                <a:close/>
                <a:moveTo>
                  <a:pt x="44757" y="2794"/>
                </a:moveTo>
                <a:cubicBezTo>
                  <a:pt x="41042" y="-921"/>
                  <a:pt x="35009" y="-921"/>
                  <a:pt x="31294" y="2794"/>
                </a:cubicBezTo>
                <a:lnTo>
                  <a:pt x="2764" y="31324"/>
                </a:lnTo>
                <a:cubicBezTo>
                  <a:pt x="30" y="34058"/>
                  <a:pt x="-773" y="38130"/>
                  <a:pt x="713" y="41696"/>
                </a:cubicBezTo>
                <a:cubicBezTo>
                  <a:pt x="2199" y="45262"/>
                  <a:pt x="5676" y="47551"/>
                  <a:pt x="9510" y="47551"/>
                </a:cubicBezTo>
                <a:lnTo>
                  <a:pt x="28530" y="47551"/>
                </a:lnTo>
                <a:lnTo>
                  <a:pt x="28530" y="142652"/>
                </a:lnTo>
                <a:cubicBezTo>
                  <a:pt x="28530" y="147912"/>
                  <a:pt x="32780" y="152162"/>
                  <a:pt x="38041" y="152162"/>
                </a:cubicBezTo>
                <a:cubicBezTo>
                  <a:pt x="43301" y="152162"/>
                  <a:pt x="47551" y="147912"/>
                  <a:pt x="47551" y="142652"/>
                </a:cubicBezTo>
                <a:lnTo>
                  <a:pt x="47551" y="47551"/>
                </a:lnTo>
                <a:lnTo>
                  <a:pt x="66571" y="47551"/>
                </a:lnTo>
                <a:cubicBezTo>
                  <a:pt x="70405" y="47551"/>
                  <a:pt x="73882" y="45233"/>
                  <a:pt x="75368" y="41666"/>
                </a:cubicBezTo>
                <a:cubicBezTo>
                  <a:pt x="76854" y="38100"/>
                  <a:pt x="76022" y="34028"/>
                  <a:pt x="73317" y="31294"/>
                </a:cubicBezTo>
                <a:lnTo>
                  <a:pt x="44787" y="2764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6" name="Text 14"/>
          <p:cNvSpPr/>
          <p:nvPr/>
        </p:nvSpPr>
        <p:spPr>
          <a:xfrm>
            <a:off x="1027095" y="3623363"/>
            <a:ext cx="2168312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Вертикальные участки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27095" y="3889647"/>
            <a:ext cx="2158802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Высота подъема кабеля в шкафу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08649" y="4270053"/>
            <a:ext cx="5202047" cy="684730"/>
          </a:xfrm>
          <a:custGeom>
            <a:avLst/>
            <a:gdLst/>
            <a:ahLst/>
            <a:cxnLst/>
            <a:rect l="l" t="t" r="r" b="b"/>
            <a:pathLst>
              <a:path w="5202047" h="684730">
                <a:moveTo>
                  <a:pt x="76080" y="0"/>
                </a:moveTo>
                <a:lnTo>
                  <a:pt x="5125966" y="0"/>
                </a:lnTo>
                <a:cubicBezTo>
                  <a:pt x="5167984" y="0"/>
                  <a:pt x="5202047" y="34062"/>
                  <a:pt x="5202047" y="76080"/>
                </a:cubicBezTo>
                <a:lnTo>
                  <a:pt x="5202047" y="608650"/>
                </a:lnTo>
                <a:cubicBezTo>
                  <a:pt x="5202047" y="650668"/>
                  <a:pt x="5167984" y="684730"/>
                  <a:pt x="5125966" y="684730"/>
                </a:cubicBezTo>
                <a:lnTo>
                  <a:pt x="76080" y="684730"/>
                </a:lnTo>
                <a:cubicBezTo>
                  <a:pt x="34090" y="684730"/>
                  <a:pt x="0" y="650640"/>
                  <a:pt x="0" y="608650"/>
                </a:cubicBezTo>
                <a:lnTo>
                  <a:pt x="0" y="76080"/>
                </a:lnTo>
                <a:cubicBezTo>
                  <a:pt x="0" y="34062"/>
                  <a:pt x="34062" y="0"/>
                  <a:pt x="7608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9" name="Shape 17"/>
          <p:cNvSpPr/>
          <p:nvPr/>
        </p:nvSpPr>
        <p:spPr>
          <a:xfrm>
            <a:off x="741791" y="4422215"/>
            <a:ext cx="152162" cy="152162"/>
          </a:xfrm>
          <a:custGeom>
            <a:avLst/>
            <a:gdLst/>
            <a:ahLst/>
            <a:cxnLst/>
            <a:rect l="l" t="t" r="r" b="b"/>
            <a:pathLst>
              <a:path w="152162" h="152162">
                <a:moveTo>
                  <a:pt x="149369" y="120838"/>
                </a:moveTo>
                <a:lnTo>
                  <a:pt x="120838" y="149369"/>
                </a:lnTo>
                <a:cubicBezTo>
                  <a:pt x="118104" y="152103"/>
                  <a:pt x="114033" y="152905"/>
                  <a:pt x="110466" y="151419"/>
                </a:cubicBezTo>
                <a:cubicBezTo>
                  <a:pt x="106900" y="149933"/>
                  <a:pt x="104612" y="146486"/>
                  <a:pt x="104612" y="142652"/>
                </a:cubicBezTo>
                <a:lnTo>
                  <a:pt x="104612" y="123632"/>
                </a:lnTo>
                <a:lnTo>
                  <a:pt x="9510" y="123632"/>
                </a:lnTo>
                <a:cubicBezTo>
                  <a:pt x="4250" y="123632"/>
                  <a:pt x="0" y="119382"/>
                  <a:pt x="0" y="114122"/>
                </a:cubicBezTo>
                <a:cubicBezTo>
                  <a:pt x="0" y="108861"/>
                  <a:pt x="4250" y="104612"/>
                  <a:pt x="9510" y="104612"/>
                </a:cubicBezTo>
                <a:lnTo>
                  <a:pt x="104612" y="104612"/>
                </a:lnTo>
                <a:lnTo>
                  <a:pt x="104612" y="85591"/>
                </a:lnTo>
                <a:cubicBezTo>
                  <a:pt x="104612" y="81757"/>
                  <a:pt x="106930" y="78280"/>
                  <a:pt x="110496" y="76794"/>
                </a:cubicBezTo>
                <a:cubicBezTo>
                  <a:pt x="114062" y="75308"/>
                  <a:pt x="118134" y="76141"/>
                  <a:pt x="120868" y="78845"/>
                </a:cubicBezTo>
                <a:lnTo>
                  <a:pt x="149398" y="107375"/>
                </a:lnTo>
                <a:cubicBezTo>
                  <a:pt x="153113" y="111090"/>
                  <a:pt x="153113" y="117123"/>
                  <a:pt x="149398" y="120838"/>
                </a:cubicBezTo>
                <a:close/>
                <a:moveTo>
                  <a:pt x="2794" y="44757"/>
                </a:moveTo>
                <a:cubicBezTo>
                  <a:pt x="-921" y="41042"/>
                  <a:pt x="-921" y="35009"/>
                  <a:pt x="2794" y="31294"/>
                </a:cubicBezTo>
                <a:lnTo>
                  <a:pt x="31324" y="2764"/>
                </a:lnTo>
                <a:cubicBezTo>
                  <a:pt x="34058" y="30"/>
                  <a:pt x="38130" y="-773"/>
                  <a:pt x="41696" y="713"/>
                </a:cubicBezTo>
                <a:cubicBezTo>
                  <a:pt x="45262" y="2199"/>
                  <a:pt x="47551" y="5676"/>
                  <a:pt x="47551" y="9510"/>
                </a:cubicBezTo>
                <a:lnTo>
                  <a:pt x="47551" y="28530"/>
                </a:lnTo>
                <a:lnTo>
                  <a:pt x="142652" y="28530"/>
                </a:lnTo>
                <a:cubicBezTo>
                  <a:pt x="147912" y="28530"/>
                  <a:pt x="152162" y="32780"/>
                  <a:pt x="152162" y="38041"/>
                </a:cubicBezTo>
                <a:cubicBezTo>
                  <a:pt x="152162" y="43301"/>
                  <a:pt x="147912" y="47551"/>
                  <a:pt x="142652" y="47551"/>
                </a:cubicBezTo>
                <a:lnTo>
                  <a:pt x="47551" y="47551"/>
                </a:lnTo>
                <a:lnTo>
                  <a:pt x="47551" y="66571"/>
                </a:lnTo>
                <a:cubicBezTo>
                  <a:pt x="47551" y="70405"/>
                  <a:pt x="45233" y="73882"/>
                  <a:pt x="41666" y="75368"/>
                </a:cubicBezTo>
                <a:cubicBezTo>
                  <a:pt x="38100" y="76854"/>
                  <a:pt x="34028" y="76022"/>
                  <a:pt x="31294" y="73317"/>
                </a:cubicBezTo>
                <a:lnTo>
                  <a:pt x="2764" y="44787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Text 18"/>
          <p:cNvSpPr/>
          <p:nvPr/>
        </p:nvSpPr>
        <p:spPr>
          <a:xfrm>
            <a:off x="1027095" y="4384175"/>
            <a:ext cx="2710390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Горизонтальные участки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27095" y="4650459"/>
            <a:ext cx="2700880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Расстояние между точками подключения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08649" y="5030864"/>
            <a:ext cx="5202047" cy="684730"/>
          </a:xfrm>
          <a:custGeom>
            <a:avLst/>
            <a:gdLst/>
            <a:ahLst/>
            <a:cxnLst/>
            <a:rect l="l" t="t" r="r" b="b"/>
            <a:pathLst>
              <a:path w="5202047" h="684730">
                <a:moveTo>
                  <a:pt x="76080" y="0"/>
                </a:moveTo>
                <a:lnTo>
                  <a:pt x="5125966" y="0"/>
                </a:lnTo>
                <a:cubicBezTo>
                  <a:pt x="5167984" y="0"/>
                  <a:pt x="5202047" y="34062"/>
                  <a:pt x="5202047" y="76080"/>
                </a:cubicBezTo>
                <a:lnTo>
                  <a:pt x="5202047" y="608650"/>
                </a:lnTo>
                <a:cubicBezTo>
                  <a:pt x="5202047" y="650668"/>
                  <a:pt x="5167984" y="684730"/>
                  <a:pt x="5125966" y="684730"/>
                </a:cubicBezTo>
                <a:lnTo>
                  <a:pt x="76080" y="684730"/>
                </a:lnTo>
                <a:cubicBezTo>
                  <a:pt x="34090" y="684730"/>
                  <a:pt x="0" y="650640"/>
                  <a:pt x="0" y="608650"/>
                </a:cubicBezTo>
                <a:lnTo>
                  <a:pt x="0" y="76080"/>
                </a:lnTo>
                <a:cubicBezTo>
                  <a:pt x="0" y="34062"/>
                  <a:pt x="34062" y="0"/>
                  <a:pt x="7608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3" name="Shape 21"/>
          <p:cNvSpPr/>
          <p:nvPr/>
        </p:nvSpPr>
        <p:spPr>
          <a:xfrm>
            <a:off x="751301" y="5183027"/>
            <a:ext cx="133142" cy="152162"/>
          </a:xfrm>
          <a:custGeom>
            <a:avLst/>
            <a:gdLst/>
            <a:ahLst/>
            <a:cxnLst/>
            <a:rect l="l" t="t" r="r" b="b"/>
            <a:pathLst>
              <a:path w="133142" h="152162">
                <a:moveTo>
                  <a:pt x="57061" y="38041"/>
                </a:moveTo>
                <a:cubicBezTo>
                  <a:pt x="57061" y="22294"/>
                  <a:pt x="44277" y="9510"/>
                  <a:pt x="28530" y="9510"/>
                </a:cubicBezTo>
                <a:cubicBezTo>
                  <a:pt x="12784" y="9510"/>
                  <a:pt x="0" y="22294"/>
                  <a:pt x="0" y="38041"/>
                </a:cubicBezTo>
                <a:cubicBezTo>
                  <a:pt x="0" y="53787"/>
                  <a:pt x="12784" y="66571"/>
                  <a:pt x="28530" y="66571"/>
                </a:cubicBezTo>
                <a:cubicBezTo>
                  <a:pt x="44277" y="66571"/>
                  <a:pt x="57061" y="53787"/>
                  <a:pt x="57061" y="38041"/>
                </a:cubicBezTo>
                <a:close/>
                <a:moveTo>
                  <a:pt x="133142" y="114122"/>
                </a:moveTo>
                <a:cubicBezTo>
                  <a:pt x="133142" y="98375"/>
                  <a:pt x="120358" y="85591"/>
                  <a:pt x="104612" y="85591"/>
                </a:cubicBezTo>
                <a:cubicBezTo>
                  <a:pt x="88865" y="85591"/>
                  <a:pt x="76081" y="98375"/>
                  <a:pt x="76081" y="114122"/>
                </a:cubicBezTo>
                <a:cubicBezTo>
                  <a:pt x="76081" y="129868"/>
                  <a:pt x="88865" y="142652"/>
                  <a:pt x="104612" y="142652"/>
                </a:cubicBezTo>
                <a:cubicBezTo>
                  <a:pt x="120358" y="142652"/>
                  <a:pt x="133142" y="129868"/>
                  <a:pt x="133142" y="114122"/>
                </a:cubicBezTo>
                <a:close/>
                <a:moveTo>
                  <a:pt x="130348" y="25737"/>
                </a:moveTo>
                <a:cubicBezTo>
                  <a:pt x="134063" y="22022"/>
                  <a:pt x="134063" y="15989"/>
                  <a:pt x="130348" y="12274"/>
                </a:cubicBezTo>
                <a:cubicBezTo>
                  <a:pt x="126633" y="8559"/>
                  <a:pt x="120600" y="8559"/>
                  <a:pt x="116886" y="12274"/>
                </a:cubicBezTo>
                <a:lnTo>
                  <a:pt x="2764" y="126396"/>
                </a:lnTo>
                <a:cubicBezTo>
                  <a:pt x="-951" y="130111"/>
                  <a:pt x="-951" y="136144"/>
                  <a:pt x="2764" y="139859"/>
                </a:cubicBezTo>
                <a:cubicBezTo>
                  <a:pt x="6479" y="143573"/>
                  <a:pt x="12512" y="143573"/>
                  <a:pt x="16227" y="139859"/>
                </a:cubicBezTo>
                <a:lnTo>
                  <a:pt x="130348" y="25737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4" name="Text 22"/>
          <p:cNvSpPr/>
          <p:nvPr/>
        </p:nvSpPr>
        <p:spPr>
          <a:xfrm>
            <a:off x="1027095" y="5144986"/>
            <a:ext cx="2349005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Запас длины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27095" y="5411270"/>
            <a:ext cx="2339495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20% на изгибы и сервисный доступ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7669" y="5867757"/>
            <a:ext cx="5183027" cy="798852"/>
          </a:xfrm>
          <a:custGeom>
            <a:avLst/>
            <a:gdLst/>
            <a:ahLst/>
            <a:cxnLst/>
            <a:rect l="l" t="t" r="r" b="b"/>
            <a:pathLst>
              <a:path w="5183027" h="798852">
                <a:moveTo>
                  <a:pt x="38041" y="0"/>
                </a:moveTo>
                <a:lnTo>
                  <a:pt x="5106944" y="0"/>
                </a:lnTo>
                <a:cubicBezTo>
                  <a:pt x="5148963" y="0"/>
                  <a:pt x="5183027" y="34063"/>
                  <a:pt x="5183027" y="76083"/>
                </a:cubicBezTo>
                <a:lnTo>
                  <a:pt x="5183027" y="722769"/>
                </a:lnTo>
                <a:cubicBezTo>
                  <a:pt x="5183027" y="764788"/>
                  <a:pt x="5148963" y="798852"/>
                  <a:pt x="5106944" y="798852"/>
                </a:cubicBezTo>
                <a:lnTo>
                  <a:pt x="38041" y="798852"/>
                </a:lnTo>
                <a:cubicBezTo>
                  <a:pt x="17031" y="798852"/>
                  <a:pt x="0" y="781820"/>
                  <a:pt x="0" y="760811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20000"/>
                </a:srgbClr>
              </a:gs>
              <a:gs pos="100000">
                <a:srgbClr val="FF6B6B">
                  <a:alpha val="5000"/>
                </a:srgbClr>
              </a:gs>
            </a:gsLst>
            <a:lin ang="0" scaled="1"/>
          </a:gradFill>
          <a:ln/>
        </p:spPr>
      </p:sp>
      <p:sp>
        <p:nvSpPr>
          <p:cNvPr id="27" name="Shape 25"/>
          <p:cNvSpPr/>
          <p:nvPr/>
        </p:nvSpPr>
        <p:spPr>
          <a:xfrm>
            <a:off x="627669" y="5867757"/>
            <a:ext cx="38041" cy="798852"/>
          </a:xfrm>
          <a:custGeom>
            <a:avLst/>
            <a:gdLst/>
            <a:ahLst/>
            <a:cxnLst/>
            <a:rect l="l" t="t" r="r" b="b"/>
            <a:pathLst>
              <a:path w="38041" h="798852">
                <a:moveTo>
                  <a:pt x="38041" y="0"/>
                </a:moveTo>
                <a:lnTo>
                  <a:pt x="38041" y="0"/>
                </a:lnTo>
                <a:lnTo>
                  <a:pt x="38041" y="798852"/>
                </a:lnTo>
                <a:lnTo>
                  <a:pt x="38041" y="798852"/>
                </a:lnTo>
                <a:cubicBezTo>
                  <a:pt x="17031" y="798852"/>
                  <a:pt x="0" y="781820"/>
                  <a:pt x="0" y="760811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8" name="Shape 26"/>
          <p:cNvSpPr/>
          <p:nvPr/>
        </p:nvSpPr>
        <p:spPr>
          <a:xfrm>
            <a:off x="817872" y="6067470"/>
            <a:ext cx="152162" cy="152162"/>
          </a:xfrm>
          <a:custGeom>
            <a:avLst/>
            <a:gdLst/>
            <a:ahLst/>
            <a:cxnLst/>
            <a:rect l="l" t="t" r="r" b="b"/>
            <a:pathLst>
              <a:path w="152162" h="152162">
                <a:moveTo>
                  <a:pt x="109129" y="122592"/>
                </a:moveTo>
                <a:lnTo>
                  <a:pt x="29571" y="43033"/>
                </a:lnTo>
                <a:cubicBezTo>
                  <a:pt x="22913" y="52365"/>
                  <a:pt x="19020" y="63777"/>
                  <a:pt x="19020" y="76081"/>
                </a:cubicBezTo>
                <a:cubicBezTo>
                  <a:pt x="19020" y="107583"/>
                  <a:pt x="44579" y="133142"/>
                  <a:pt x="76081" y="133142"/>
                </a:cubicBezTo>
                <a:cubicBezTo>
                  <a:pt x="88415" y="133142"/>
                  <a:pt x="99827" y="129249"/>
                  <a:pt x="109129" y="122592"/>
                </a:cubicBezTo>
                <a:close/>
                <a:moveTo>
                  <a:pt x="122592" y="109129"/>
                </a:moveTo>
                <a:cubicBezTo>
                  <a:pt x="129249" y="99797"/>
                  <a:pt x="133142" y="88385"/>
                  <a:pt x="133142" y="76081"/>
                </a:cubicBezTo>
                <a:cubicBezTo>
                  <a:pt x="133142" y="44579"/>
                  <a:pt x="107583" y="19020"/>
                  <a:pt x="76081" y="19020"/>
                </a:cubicBezTo>
                <a:cubicBezTo>
                  <a:pt x="63748" y="19020"/>
                  <a:pt x="52335" y="22913"/>
                  <a:pt x="43033" y="29571"/>
                </a:cubicBezTo>
                <a:lnTo>
                  <a:pt x="122592" y="109129"/>
                </a:lnTo>
                <a:close/>
                <a:moveTo>
                  <a:pt x="0" y="76081"/>
                </a:moveTo>
                <a:cubicBezTo>
                  <a:pt x="0" y="34091"/>
                  <a:pt x="34091" y="0"/>
                  <a:pt x="76081" y="0"/>
                </a:cubicBezTo>
                <a:cubicBezTo>
                  <a:pt x="118071" y="0"/>
                  <a:pt x="152162" y="34091"/>
                  <a:pt x="152162" y="76081"/>
                </a:cubicBezTo>
                <a:cubicBezTo>
                  <a:pt x="152162" y="118071"/>
                  <a:pt x="118071" y="152162"/>
                  <a:pt x="76081" y="152162"/>
                </a:cubicBezTo>
                <a:cubicBezTo>
                  <a:pt x="34091" y="152162"/>
                  <a:pt x="0" y="118071"/>
                  <a:pt x="0" y="7608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9" name="Text 27"/>
          <p:cNvSpPr/>
          <p:nvPr/>
        </p:nvSpPr>
        <p:spPr>
          <a:xfrm>
            <a:off x="1046026" y="6019919"/>
            <a:ext cx="4688588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Дефицит длины = БЛОКИРОВКА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98852" y="6324243"/>
            <a:ext cx="4926253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Расчетная длина превышает доступную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09007" y="1455051"/>
            <a:ext cx="5601473" cy="5401760"/>
          </a:xfrm>
          <a:custGeom>
            <a:avLst/>
            <a:gdLst/>
            <a:ahLst/>
            <a:cxnLst/>
            <a:rect l="l" t="t" r="r" b="b"/>
            <a:pathLst>
              <a:path w="5601473" h="5401760">
                <a:moveTo>
                  <a:pt x="38041" y="0"/>
                </a:moveTo>
                <a:lnTo>
                  <a:pt x="5525416" y="0"/>
                </a:lnTo>
                <a:cubicBezTo>
                  <a:pt x="5567421" y="0"/>
                  <a:pt x="5601473" y="34052"/>
                  <a:pt x="5601473" y="76057"/>
                </a:cubicBezTo>
                <a:lnTo>
                  <a:pt x="5601473" y="5325703"/>
                </a:lnTo>
                <a:cubicBezTo>
                  <a:pt x="5601473" y="5367708"/>
                  <a:pt x="5567421" y="5401760"/>
                  <a:pt x="5525416" y="5401760"/>
                </a:cubicBezTo>
                <a:lnTo>
                  <a:pt x="38041" y="5401760"/>
                </a:lnTo>
                <a:cubicBezTo>
                  <a:pt x="17031" y="5401760"/>
                  <a:pt x="0" y="5384728"/>
                  <a:pt x="0" y="5363719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32" name="Shape 30"/>
          <p:cNvSpPr/>
          <p:nvPr/>
        </p:nvSpPr>
        <p:spPr>
          <a:xfrm>
            <a:off x="6209007" y="1455051"/>
            <a:ext cx="38041" cy="5401760"/>
          </a:xfrm>
          <a:custGeom>
            <a:avLst/>
            <a:gdLst/>
            <a:ahLst/>
            <a:cxnLst/>
            <a:rect l="l" t="t" r="r" b="b"/>
            <a:pathLst>
              <a:path w="38041" h="5401760">
                <a:moveTo>
                  <a:pt x="38041" y="0"/>
                </a:moveTo>
                <a:lnTo>
                  <a:pt x="38041" y="0"/>
                </a:lnTo>
                <a:lnTo>
                  <a:pt x="38041" y="5401760"/>
                </a:lnTo>
                <a:lnTo>
                  <a:pt x="38041" y="5401760"/>
                </a:lnTo>
                <a:cubicBezTo>
                  <a:pt x="17031" y="5401760"/>
                  <a:pt x="0" y="5384728"/>
                  <a:pt x="0" y="5363719"/>
                </a:cubicBezTo>
                <a:lnTo>
                  <a:pt x="0" y="38041"/>
                </a:lnTo>
                <a:cubicBezTo>
                  <a:pt x="0" y="17045"/>
                  <a:pt x="17045" y="0"/>
                  <a:pt x="38041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3" name="Shape 31"/>
          <p:cNvSpPr/>
          <p:nvPr/>
        </p:nvSpPr>
        <p:spPr>
          <a:xfrm>
            <a:off x="6442006" y="1683295"/>
            <a:ext cx="190203" cy="190203"/>
          </a:xfrm>
          <a:custGeom>
            <a:avLst/>
            <a:gdLst/>
            <a:ahLst/>
            <a:cxnLst/>
            <a:rect l="l" t="t" r="r" b="b"/>
            <a:pathLst>
              <a:path w="190203" h="190203">
                <a:moveTo>
                  <a:pt x="95101" y="0"/>
                </a:moveTo>
                <a:cubicBezTo>
                  <a:pt x="147589" y="0"/>
                  <a:pt x="190203" y="42614"/>
                  <a:pt x="190203" y="95101"/>
                </a:cubicBezTo>
                <a:cubicBezTo>
                  <a:pt x="190203" y="147589"/>
                  <a:pt x="147589" y="190203"/>
                  <a:pt x="95101" y="190203"/>
                </a:cubicBezTo>
                <a:cubicBezTo>
                  <a:pt x="42614" y="190203"/>
                  <a:pt x="0" y="147589"/>
                  <a:pt x="0" y="95101"/>
                </a:cubicBezTo>
                <a:cubicBezTo>
                  <a:pt x="0" y="42614"/>
                  <a:pt x="42614" y="0"/>
                  <a:pt x="95101" y="0"/>
                </a:cubicBezTo>
                <a:close/>
                <a:moveTo>
                  <a:pt x="86186" y="44579"/>
                </a:moveTo>
                <a:lnTo>
                  <a:pt x="86186" y="95101"/>
                </a:lnTo>
                <a:cubicBezTo>
                  <a:pt x="86186" y="98073"/>
                  <a:pt x="87672" y="100859"/>
                  <a:pt x="90161" y="102531"/>
                </a:cubicBezTo>
                <a:lnTo>
                  <a:pt x="125824" y="126307"/>
                </a:lnTo>
                <a:cubicBezTo>
                  <a:pt x="129910" y="129056"/>
                  <a:pt x="135445" y="127941"/>
                  <a:pt x="138194" y="123818"/>
                </a:cubicBezTo>
                <a:cubicBezTo>
                  <a:pt x="140943" y="119694"/>
                  <a:pt x="139829" y="114196"/>
                  <a:pt x="135705" y="111447"/>
                </a:cubicBezTo>
                <a:lnTo>
                  <a:pt x="104017" y="90346"/>
                </a:lnTo>
                <a:lnTo>
                  <a:pt x="104017" y="44579"/>
                </a:lnTo>
                <a:cubicBezTo>
                  <a:pt x="104017" y="39638"/>
                  <a:pt x="100042" y="35663"/>
                  <a:pt x="95101" y="35663"/>
                </a:cubicBezTo>
                <a:cubicBezTo>
                  <a:pt x="90161" y="35663"/>
                  <a:pt x="86186" y="39638"/>
                  <a:pt x="86186" y="44579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4" name="Text 32"/>
          <p:cNvSpPr/>
          <p:nvPr/>
        </p:nvSpPr>
        <p:spPr>
          <a:xfrm>
            <a:off x="6655984" y="1645254"/>
            <a:ext cx="5059395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Контроль жизненного цикла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427740" y="2073211"/>
            <a:ext cx="5183027" cy="2196842"/>
          </a:xfrm>
          <a:custGeom>
            <a:avLst/>
            <a:gdLst/>
            <a:ahLst/>
            <a:cxnLst/>
            <a:rect l="l" t="t" r="r" b="b"/>
            <a:pathLst>
              <a:path w="5183027" h="2196842">
                <a:moveTo>
                  <a:pt x="76077" y="0"/>
                </a:moveTo>
                <a:lnTo>
                  <a:pt x="5106950" y="0"/>
                </a:lnTo>
                <a:cubicBezTo>
                  <a:pt x="5148966" y="0"/>
                  <a:pt x="5183027" y="34061"/>
                  <a:pt x="5183027" y="76077"/>
                </a:cubicBezTo>
                <a:lnTo>
                  <a:pt x="5183027" y="2120766"/>
                </a:lnTo>
                <a:cubicBezTo>
                  <a:pt x="5183027" y="2162782"/>
                  <a:pt x="5148966" y="2196842"/>
                  <a:pt x="5106950" y="2196842"/>
                </a:cubicBezTo>
                <a:lnTo>
                  <a:pt x="76077" y="2196842"/>
                </a:lnTo>
                <a:cubicBezTo>
                  <a:pt x="34061" y="2196842"/>
                  <a:pt x="0" y="2162782"/>
                  <a:pt x="0" y="2120766"/>
                </a:cubicBezTo>
                <a:lnTo>
                  <a:pt x="0" y="76077"/>
                </a:lnTo>
                <a:cubicBezTo>
                  <a:pt x="0" y="34089"/>
                  <a:pt x="34089" y="0"/>
                  <a:pt x="76077" y="0"/>
                </a:cubicBezTo>
                <a:close/>
              </a:path>
            </a:pathLst>
          </a:custGeom>
          <a:gradFill rotWithShape="1" flip="none">
            <a:gsLst>
              <a:gs pos="0">
                <a:srgbClr val="FFE66D">
                  <a:alpha val="30000"/>
                </a:srgbClr>
              </a:gs>
              <a:gs pos="100000">
                <a:srgbClr val="FFE66D">
                  <a:alpha val="10000"/>
                </a:srgbClr>
              </a:gs>
            </a:gsLst>
            <a:lin ang="0" scaled="1"/>
          </a:gradFill>
          <a:ln w="25400">
            <a:solidFill>
              <a:srgbClr val="FFE66D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589413" y="2234883"/>
            <a:ext cx="532568" cy="532568"/>
          </a:xfrm>
          <a:custGeom>
            <a:avLst/>
            <a:gdLst/>
            <a:ahLst/>
            <a:cxnLst/>
            <a:rect l="l" t="t" r="r" b="b"/>
            <a:pathLst>
              <a:path w="532568" h="532568">
                <a:moveTo>
                  <a:pt x="266284" y="0"/>
                </a:moveTo>
                <a:lnTo>
                  <a:pt x="266284" y="0"/>
                </a:lnTo>
                <a:cubicBezTo>
                  <a:pt x="413250" y="0"/>
                  <a:pt x="532568" y="119318"/>
                  <a:pt x="532568" y="266284"/>
                </a:cubicBezTo>
                <a:lnTo>
                  <a:pt x="532568" y="266284"/>
                </a:lnTo>
                <a:cubicBezTo>
                  <a:pt x="532568" y="413250"/>
                  <a:pt x="413250" y="532568"/>
                  <a:pt x="266284" y="532568"/>
                </a:cubicBezTo>
                <a:lnTo>
                  <a:pt x="266284" y="532568"/>
                </a:lnTo>
                <a:cubicBezTo>
                  <a:pt x="119318" y="532568"/>
                  <a:pt x="0" y="413250"/>
                  <a:pt x="0" y="266284"/>
                </a:cubicBezTo>
                <a:lnTo>
                  <a:pt x="0" y="266284"/>
                </a:lnTo>
                <a:cubicBezTo>
                  <a:pt x="0" y="119318"/>
                  <a:pt x="119318" y="0"/>
                  <a:pt x="266284" y="0"/>
                </a:cubicBez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7" name="Shape 35"/>
          <p:cNvSpPr/>
          <p:nvPr/>
        </p:nvSpPr>
        <p:spPr>
          <a:xfrm>
            <a:off x="6755840" y="2387045"/>
            <a:ext cx="199713" cy="228243"/>
          </a:xfrm>
          <a:custGeom>
            <a:avLst/>
            <a:gdLst/>
            <a:ahLst/>
            <a:cxnLst/>
            <a:rect l="l" t="t" r="r" b="b"/>
            <a:pathLst>
              <a:path w="199713" h="228243">
                <a:moveTo>
                  <a:pt x="57061" y="0"/>
                </a:moveTo>
                <a:cubicBezTo>
                  <a:pt x="64951" y="0"/>
                  <a:pt x="71326" y="6375"/>
                  <a:pt x="71326" y="14265"/>
                </a:cubicBezTo>
                <a:lnTo>
                  <a:pt x="71326" y="28530"/>
                </a:lnTo>
                <a:lnTo>
                  <a:pt x="128387" y="28530"/>
                </a:lnTo>
                <a:lnTo>
                  <a:pt x="128387" y="14265"/>
                </a:lnTo>
                <a:cubicBezTo>
                  <a:pt x="128387" y="6375"/>
                  <a:pt x="134762" y="0"/>
                  <a:pt x="142652" y="0"/>
                </a:cubicBezTo>
                <a:cubicBezTo>
                  <a:pt x="150543" y="0"/>
                  <a:pt x="156917" y="6375"/>
                  <a:pt x="156917" y="14265"/>
                </a:cubicBezTo>
                <a:lnTo>
                  <a:pt x="156917" y="28530"/>
                </a:lnTo>
                <a:lnTo>
                  <a:pt x="171183" y="28530"/>
                </a:lnTo>
                <a:cubicBezTo>
                  <a:pt x="186919" y="28530"/>
                  <a:pt x="199713" y="41325"/>
                  <a:pt x="199713" y="57061"/>
                </a:cubicBezTo>
                <a:lnTo>
                  <a:pt x="199713" y="185448"/>
                </a:lnTo>
                <a:cubicBezTo>
                  <a:pt x="199713" y="201184"/>
                  <a:pt x="186919" y="213978"/>
                  <a:pt x="171183" y="213978"/>
                </a:cubicBezTo>
                <a:lnTo>
                  <a:pt x="28530" y="213978"/>
                </a:lnTo>
                <a:cubicBezTo>
                  <a:pt x="12794" y="213978"/>
                  <a:pt x="0" y="201184"/>
                  <a:pt x="0" y="185448"/>
                </a:cubicBezTo>
                <a:lnTo>
                  <a:pt x="0" y="57061"/>
                </a:lnTo>
                <a:cubicBezTo>
                  <a:pt x="0" y="41325"/>
                  <a:pt x="12794" y="28530"/>
                  <a:pt x="28530" y="28530"/>
                </a:cubicBezTo>
                <a:lnTo>
                  <a:pt x="42796" y="28530"/>
                </a:lnTo>
                <a:lnTo>
                  <a:pt x="42796" y="14265"/>
                </a:lnTo>
                <a:cubicBezTo>
                  <a:pt x="42796" y="6375"/>
                  <a:pt x="49170" y="0"/>
                  <a:pt x="57061" y="0"/>
                </a:cubicBezTo>
                <a:close/>
                <a:moveTo>
                  <a:pt x="130125" y="98118"/>
                </a:moveTo>
                <a:cubicBezTo>
                  <a:pt x="125935" y="93927"/>
                  <a:pt x="119159" y="93927"/>
                  <a:pt x="115013" y="98118"/>
                </a:cubicBezTo>
                <a:lnTo>
                  <a:pt x="99901" y="113230"/>
                </a:lnTo>
                <a:lnTo>
                  <a:pt x="84789" y="98118"/>
                </a:lnTo>
                <a:cubicBezTo>
                  <a:pt x="80598" y="93927"/>
                  <a:pt x="73822" y="93927"/>
                  <a:pt x="69677" y="98118"/>
                </a:cubicBezTo>
                <a:cubicBezTo>
                  <a:pt x="65531" y="102308"/>
                  <a:pt x="65486" y="109084"/>
                  <a:pt x="69677" y="113230"/>
                </a:cubicBezTo>
                <a:lnTo>
                  <a:pt x="84789" y="128342"/>
                </a:lnTo>
                <a:lnTo>
                  <a:pt x="69677" y="143455"/>
                </a:lnTo>
                <a:cubicBezTo>
                  <a:pt x="65486" y="147645"/>
                  <a:pt x="65486" y="154421"/>
                  <a:pt x="69677" y="158567"/>
                </a:cubicBezTo>
                <a:cubicBezTo>
                  <a:pt x="73867" y="162713"/>
                  <a:pt x="80643" y="162757"/>
                  <a:pt x="84789" y="158567"/>
                </a:cubicBezTo>
                <a:lnTo>
                  <a:pt x="99901" y="143455"/>
                </a:lnTo>
                <a:lnTo>
                  <a:pt x="115013" y="158567"/>
                </a:lnTo>
                <a:cubicBezTo>
                  <a:pt x="119204" y="162757"/>
                  <a:pt x="125980" y="162757"/>
                  <a:pt x="130125" y="158567"/>
                </a:cubicBezTo>
                <a:cubicBezTo>
                  <a:pt x="134271" y="154376"/>
                  <a:pt x="134316" y="147600"/>
                  <a:pt x="130125" y="143455"/>
                </a:cubicBezTo>
                <a:lnTo>
                  <a:pt x="115013" y="128342"/>
                </a:lnTo>
                <a:lnTo>
                  <a:pt x="130125" y="113230"/>
                </a:lnTo>
                <a:cubicBezTo>
                  <a:pt x="134316" y="109040"/>
                  <a:pt x="134316" y="102264"/>
                  <a:pt x="130125" y="98118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8" name="Text 36"/>
          <p:cNvSpPr/>
          <p:nvPr/>
        </p:nvSpPr>
        <p:spPr>
          <a:xfrm>
            <a:off x="7236102" y="2272924"/>
            <a:ext cx="2282434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Окончание поддержки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236102" y="2539207"/>
            <a:ext cx="2253903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 of Support (EOS)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589413" y="2881573"/>
            <a:ext cx="4859682" cy="1226808"/>
          </a:xfrm>
          <a:custGeom>
            <a:avLst/>
            <a:gdLst/>
            <a:ahLst/>
            <a:cxnLst/>
            <a:rect l="l" t="t" r="r" b="b"/>
            <a:pathLst>
              <a:path w="4859682" h="1226808">
                <a:moveTo>
                  <a:pt x="76087" y="0"/>
                </a:moveTo>
                <a:lnTo>
                  <a:pt x="4783595" y="0"/>
                </a:lnTo>
                <a:cubicBezTo>
                  <a:pt x="4825617" y="0"/>
                  <a:pt x="4859682" y="34065"/>
                  <a:pt x="4859682" y="76087"/>
                </a:cubicBezTo>
                <a:lnTo>
                  <a:pt x="4859682" y="1150721"/>
                </a:lnTo>
                <a:cubicBezTo>
                  <a:pt x="4859682" y="1192743"/>
                  <a:pt x="4825617" y="1226808"/>
                  <a:pt x="4783595" y="1226808"/>
                </a:cubicBezTo>
                <a:lnTo>
                  <a:pt x="76087" y="1226808"/>
                </a:lnTo>
                <a:cubicBezTo>
                  <a:pt x="34065" y="1226808"/>
                  <a:pt x="0" y="1192743"/>
                  <a:pt x="0" y="1150721"/>
                </a:cubicBezTo>
                <a:lnTo>
                  <a:pt x="0" y="76087"/>
                </a:lnTo>
                <a:cubicBezTo>
                  <a:pt x="0" y="34093"/>
                  <a:pt x="34093" y="0"/>
                  <a:pt x="76087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1" name="Text 39"/>
          <p:cNvSpPr/>
          <p:nvPr/>
        </p:nvSpPr>
        <p:spPr>
          <a:xfrm>
            <a:off x="6741575" y="3033735"/>
            <a:ext cx="4631438" cy="45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Условие:</a:t>
            </a:r>
            <a:pPr>
              <a:lnSpc>
                <a:spcPct val="120000"/>
              </a:lnSpc>
            </a:pPr>
            <a:r>
              <a:rPr lang="en-US" sz="1198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Дата снятия с поддержки наступает раньше окончания проекта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741575" y="3604343"/>
            <a:ext cx="4555357" cy="9510"/>
          </a:xfrm>
          <a:custGeom>
            <a:avLst/>
            <a:gdLst/>
            <a:ahLst/>
            <a:cxnLst/>
            <a:rect l="l" t="t" r="r" b="b"/>
            <a:pathLst>
              <a:path w="4555357" h="9510">
                <a:moveTo>
                  <a:pt x="0" y="0"/>
                </a:moveTo>
                <a:lnTo>
                  <a:pt x="4555357" y="0"/>
                </a:lnTo>
                <a:lnTo>
                  <a:pt x="4555357" y="9510"/>
                </a:lnTo>
                <a:lnTo>
                  <a:pt x="0" y="9510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779616" y="3775526"/>
            <a:ext cx="114122" cy="152162"/>
          </a:xfrm>
          <a:custGeom>
            <a:avLst/>
            <a:gdLst/>
            <a:ahLst/>
            <a:cxnLst/>
            <a:rect l="l" t="t" r="r" b="b"/>
            <a:pathLst>
              <a:path w="114122" h="152162">
                <a:moveTo>
                  <a:pt x="92546" y="9510"/>
                </a:moveTo>
                <a:lnTo>
                  <a:pt x="95101" y="9510"/>
                </a:lnTo>
                <a:cubicBezTo>
                  <a:pt x="105592" y="9510"/>
                  <a:pt x="114122" y="18040"/>
                  <a:pt x="114122" y="28530"/>
                </a:cubicBezTo>
                <a:lnTo>
                  <a:pt x="114122" y="133142"/>
                </a:lnTo>
                <a:cubicBezTo>
                  <a:pt x="114122" y="143633"/>
                  <a:pt x="105592" y="152162"/>
                  <a:pt x="95101" y="152162"/>
                </a:cubicBezTo>
                <a:lnTo>
                  <a:pt x="19020" y="152162"/>
                </a:lnTo>
                <a:cubicBezTo>
                  <a:pt x="8529" y="152162"/>
                  <a:pt x="0" y="143633"/>
                  <a:pt x="0" y="133142"/>
                </a:cubicBezTo>
                <a:lnTo>
                  <a:pt x="0" y="28530"/>
                </a:lnTo>
                <a:cubicBezTo>
                  <a:pt x="0" y="18040"/>
                  <a:pt x="8529" y="9510"/>
                  <a:pt x="19020" y="9510"/>
                </a:cubicBezTo>
                <a:lnTo>
                  <a:pt x="21576" y="9510"/>
                </a:lnTo>
                <a:cubicBezTo>
                  <a:pt x="24845" y="3834"/>
                  <a:pt x="30997" y="0"/>
                  <a:pt x="38041" y="0"/>
                </a:cubicBezTo>
                <a:lnTo>
                  <a:pt x="76081" y="0"/>
                </a:lnTo>
                <a:cubicBezTo>
                  <a:pt x="83125" y="0"/>
                  <a:pt x="89276" y="3834"/>
                  <a:pt x="92546" y="9510"/>
                </a:cubicBezTo>
                <a:close/>
                <a:moveTo>
                  <a:pt x="73704" y="33285"/>
                </a:moveTo>
                <a:cubicBezTo>
                  <a:pt x="77656" y="33285"/>
                  <a:pt x="80836" y="30106"/>
                  <a:pt x="80836" y="26153"/>
                </a:cubicBezTo>
                <a:cubicBezTo>
                  <a:pt x="80836" y="22200"/>
                  <a:pt x="77656" y="19020"/>
                  <a:pt x="73704" y="19020"/>
                </a:cubicBezTo>
                <a:lnTo>
                  <a:pt x="40418" y="19020"/>
                </a:lnTo>
                <a:cubicBezTo>
                  <a:pt x="36465" y="19020"/>
                  <a:pt x="33285" y="22200"/>
                  <a:pt x="33285" y="26153"/>
                </a:cubicBezTo>
                <a:cubicBezTo>
                  <a:pt x="33285" y="30106"/>
                  <a:pt x="36465" y="33285"/>
                  <a:pt x="40418" y="33285"/>
                </a:cubicBezTo>
                <a:lnTo>
                  <a:pt x="73704" y="33285"/>
                </a:lnTo>
                <a:close/>
                <a:moveTo>
                  <a:pt x="82144" y="77478"/>
                </a:moveTo>
                <a:cubicBezTo>
                  <a:pt x="84224" y="74149"/>
                  <a:pt x="83214" y="69751"/>
                  <a:pt x="79885" y="67641"/>
                </a:cubicBezTo>
                <a:cubicBezTo>
                  <a:pt x="76557" y="65531"/>
                  <a:pt x="72158" y="66571"/>
                  <a:pt x="70048" y="69900"/>
                </a:cubicBezTo>
                <a:lnTo>
                  <a:pt x="51801" y="99113"/>
                </a:lnTo>
                <a:lnTo>
                  <a:pt x="43776" y="88415"/>
                </a:lnTo>
                <a:cubicBezTo>
                  <a:pt x="41399" y="85264"/>
                  <a:pt x="36941" y="84611"/>
                  <a:pt x="33791" y="86988"/>
                </a:cubicBezTo>
                <a:cubicBezTo>
                  <a:pt x="30640" y="89366"/>
                  <a:pt x="29987" y="93823"/>
                  <a:pt x="32364" y="96974"/>
                </a:cubicBezTo>
                <a:lnTo>
                  <a:pt x="46629" y="115994"/>
                </a:lnTo>
                <a:cubicBezTo>
                  <a:pt x="48026" y="117866"/>
                  <a:pt x="50285" y="118936"/>
                  <a:pt x="52633" y="118847"/>
                </a:cubicBezTo>
                <a:cubicBezTo>
                  <a:pt x="54980" y="118758"/>
                  <a:pt x="57120" y="117510"/>
                  <a:pt x="58368" y="115489"/>
                </a:cubicBezTo>
                <a:lnTo>
                  <a:pt x="82144" y="77448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4" name="Text 42"/>
          <p:cNvSpPr/>
          <p:nvPr/>
        </p:nvSpPr>
        <p:spPr>
          <a:xfrm>
            <a:off x="6988750" y="3727975"/>
            <a:ext cx="4384264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ТРЕБУЕТСЯ ПОДТВЕРЖДЕНИЕ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27740" y="4403195"/>
            <a:ext cx="5183027" cy="2196842"/>
          </a:xfrm>
          <a:custGeom>
            <a:avLst/>
            <a:gdLst/>
            <a:ahLst/>
            <a:cxnLst/>
            <a:rect l="l" t="t" r="r" b="b"/>
            <a:pathLst>
              <a:path w="5183027" h="2196842">
                <a:moveTo>
                  <a:pt x="76077" y="0"/>
                </a:moveTo>
                <a:lnTo>
                  <a:pt x="5106950" y="0"/>
                </a:lnTo>
                <a:cubicBezTo>
                  <a:pt x="5148966" y="0"/>
                  <a:pt x="5183027" y="34061"/>
                  <a:pt x="5183027" y="76077"/>
                </a:cubicBezTo>
                <a:lnTo>
                  <a:pt x="5183027" y="2120766"/>
                </a:lnTo>
                <a:cubicBezTo>
                  <a:pt x="5183027" y="2162782"/>
                  <a:pt x="5148966" y="2196842"/>
                  <a:pt x="5106950" y="2196842"/>
                </a:cubicBezTo>
                <a:lnTo>
                  <a:pt x="76077" y="2196842"/>
                </a:lnTo>
                <a:cubicBezTo>
                  <a:pt x="34061" y="2196842"/>
                  <a:pt x="0" y="2162782"/>
                  <a:pt x="0" y="2120766"/>
                </a:cubicBezTo>
                <a:lnTo>
                  <a:pt x="0" y="76077"/>
                </a:lnTo>
                <a:cubicBezTo>
                  <a:pt x="0" y="34089"/>
                  <a:pt x="34089" y="0"/>
                  <a:pt x="76077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30000"/>
                </a:srgbClr>
              </a:gs>
              <a:gs pos="100000">
                <a:srgbClr val="FF6B6B">
                  <a:alpha val="10000"/>
                </a:srgbClr>
              </a:gs>
            </a:gsLst>
            <a:lin ang="0" scaled="1"/>
          </a:gradFill>
          <a:ln w="25400">
            <a:solidFill>
              <a:srgbClr val="FF6B6B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6589413" y="4564867"/>
            <a:ext cx="532568" cy="532568"/>
          </a:xfrm>
          <a:custGeom>
            <a:avLst/>
            <a:gdLst/>
            <a:ahLst/>
            <a:cxnLst/>
            <a:rect l="l" t="t" r="r" b="b"/>
            <a:pathLst>
              <a:path w="532568" h="532568">
                <a:moveTo>
                  <a:pt x="266284" y="0"/>
                </a:moveTo>
                <a:lnTo>
                  <a:pt x="266284" y="0"/>
                </a:lnTo>
                <a:cubicBezTo>
                  <a:pt x="413250" y="0"/>
                  <a:pt x="532568" y="119318"/>
                  <a:pt x="532568" y="266284"/>
                </a:cubicBezTo>
                <a:lnTo>
                  <a:pt x="532568" y="266284"/>
                </a:lnTo>
                <a:cubicBezTo>
                  <a:pt x="532568" y="413250"/>
                  <a:pt x="413250" y="532568"/>
                  <a:pt x="266284" y="532568"/>
                </a:cubicBezTo>
                <a:lnTo>
                  <a:pt x="266284" y="532568"/>
                </a:lnTo>
                <a:cubicBezTo>
                  <a:pt x="119318" y="532568"/>
                  <a:pt x="0" y="413250"/>
                  <a:pt x="0" y="266284"/>
                </a:cubicBezTo>
                <a:lnTo>
                  <a:pt x="0" y="266284"/>
                </a:lnTo>
                <a:cubicBezTo>
                  <a:pt x="0" y="119318"/>
                  <a:pt x="119318" y="0"/>
                  <a:pt x="266284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7" name="Shape 45"/>
          <p:cNvSpPr/>
          <p:nvPr/>
        </p:nvSpPr>
        <p:spPr>
          <a:xfrm>
            <a:off x="6741575" y="4717030"/>
            <a:ext cx="228243" cy="228243"/>
          </a:xfrm>
          <a:custGeom>
            <a:avLst/>
            <a:gdLst/>
            <a:ahLst/>
            <a:cxnLst/>
            <a:rect l="l" t="t" r="r" b="b"/>
            <a:pathLst>
              <a:path w="228243" h="228243">
                <a:moveTo>
                  <a:pt x="14265" y="14265"/>
                </a:moveTo>
                <a:cubicBezTo>
                  <a:pt x="6375" y="14265"/>
                  <a:pt x="0" y="20640"/>
                  <a:pt x="0" y="28530"/>
                </a:cubicBezTo>
                <a:lnTo>
                  <a:pt x="0" y="192580"/>
                </a:lnTo>
                <a:cubicBezTo>
                  <a:pt x="0" y="204394"/>
                  <a:pt x="9584" y="213978"/>
                  <a:pt x="21398" y="213978"/>
                </a:cubicBezTo>
                <a:lnTo>
                  <a:pt x="206846" y="213978"/>
                </a:lnTo>
                <a:cubicBezTo>
                  <a:pt x="218659" y="213978"/>
                  <a:pt x="228243" y="204394"/>
                  <a:pt x="228243" y="192580"/>
                </a:cubicBezTo>
                <a:lnTo>
                  <a:pt x="228243" y="67849"/>
                </a:lnTo>
                <a:cubicBezTo>
                  <a:pt x="228243" y="59736"/>
                  <a:pt x="219595" y="54609"/>
                  <a:pt x="212462" y="58443"/>
                </a:cubicBezTo>
                <a:lnTo>
                  <a:pt x="142652" y="96023"/>
                </a:lnTo>
                <a:lnTo>
                  <a:pt x="142652" y="67849"/>
                </a:lnTo>
                <a:cubicBezTo>
                  <a:pt x="142652" y="59736"/>
                  <a:pt x="134004" y="54609"/>
                  <a:pt x="126871" y="58443"/>
                </a:cubicBezTo>
                <a:lnTo>
                  <a:pt x="57061" y="96023"/>
                </a:lnTo>
                <a:lnTo>
                  <a:pt x="57061" y="28530"/>
                </a:lnTo>
                <a:cubicBezTo>
                  <a:pt x="57061" y="20640"/>
                  <a:pt x="50686" y="14265"/>
                  <a:pt x="42796" y="14265"/>
                </a:cubicBezTo>
                <a:lnTo>
                  <a:pt x="14265" y="142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6"/>
          <p:cNvSpPr/>
          <p:nvPr/>
        </p:nvSpPr>
        <p:spPr>
          <a:xfrm>
            <a:off x="7236102" y="4602908"/>
            <a:ext cx="2320474" cy="2662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8" b="1" dirty="0">
                <a:solidFill>
                  <a:srgbClr val="FF6B6B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Снятие с производства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236102" y="4869192"/>
            <a:ext cx="2291944" cy="190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End of Life (EOL)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589413" y="5211557"/>
            <a:ext cx="4859682" cy="1226808"/>
          </a:xfrm>
          <a:custGeom>
            <a:avLst/>
            <a:gdLst/>
            <a:ahLst/>
            <a:cxnLst/>
            <a:rect l="l" t="t" r="r" b="b"/>
            <a:pathLst>
              <a:path w="4859682" h="1226808">
                <a:moveTo>
                  <a:pt x="76087" y="0"/>
                </a:moveTo>
                <a:lnTo>
                  <a:pt x="4783595" y="0"/>
                </a:lnTo>
                <a:cubicBezTo>
                  <a:pt x="4825617" y="0"/>
                  <a:pt x="4859682" y="34065"/>
                  <a:pt x="4859682" y="76087"/>
                </a:cubicBezTo>
                <a:lnTo>
                  <a:pt x="4859682" y="1150721"/>
                </a:lnTo>
                <a:cubicBezTo>
                  <a:pt x="4859682" y="1192743"/>
                  <a:pt x="4825617" y="1226808"/>
                  <a:pt x="4783595" y="1226808"/>
                </a:cubicBezTo>
                <a:lnTo>
                  <a:pt x="76087" y="1226808"/>
                </a:lnTo>
                <a:cubicBezTo>
                  <a:pt x="34065" y="1226808"/>
                  <a:pt x="0" y="1192743"/>
                  <a:pt x="0" y="1150721"/>
                </a:cubicBezTo>
                <a:lnTo>
                  <a:pt x="0" y="76087"/>
                </a:lnTo>
                <a:cubicBezTo>
                  <a:pt x="0" y="34093"/>
                  <a:pt x="34093" y="0"/>
                  <a:pt x="76087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51" name="Text 49"/>
          <p:cNvSpPr/>
          <p:nvPr/>
        </p:nvSpPr>
        <p:spPr>
          <a:xfrm>
            <a:off x="6741575" y="5363719"/>
            <a:ext cx="4631438" cy="45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Условие:</a:t>
            </a:r>
            <a:pPr>
              <a:lnSpc>
                <a:spcPct val="120000"/>
              </a:lnSpc>
            </a:pPr>
            <a:r>
              <a:rPr lang="en-US" sz="1198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Изделие выведено из производства производителем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741575" y="5934328"/>
            <a:ext cx="4555357" cy="9510"/>
          </a:xfrm>
          <a:custGeom>
            <a:avLst/>
            <a:gdLst/>
            <a:ahLst/>
            <a:cxnLst/>
            <a:rect l="l" t="t" r="r" b="b"/>
            <a:pathLst>
              <a:path w="4555357" h="9510">
                <a:moveTo>
                  <a:pt x="0" y="0"/>
                </a:moveTo>
                <a:lnTo>
                  <a:pt x="4555357" y="0"/>
                </a:lnTo>
                <a:lnTo>
                  <a:pt x="4555357" y="9510"/>
                </a:lnTo>
                <a:lnTo>
                  <a:pt x="0" y="9510"/>
                </a:lnTo>
                <a:lnTo>
                  <a:pt x="0" y="0"/>
                </a:lnTo>
                <a:close/>
              </a:path>
            </a:pathLst>
          </a:custGeom>
          <a:solidFill>
            <a:srgbClr val="FF6B6B">
              <a:alpha val="3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760595" y="6105510"/>
            <a:ext cx="152162" cy="152162"/>
          </a:xfrm>
          <a:custGeom>
            <a:avLst/>
            <a:gdLst/>
            <a:ahLst/>
            <a:cxnLst/>
            <a:rect l="l" t="t" r="r" b="b"/>
            <a:pathLst>
              <a:path w="152162" h="152162">
                <a:moveTo>
                  <a:pt x="109129" y="122592"/>
                </a:moveTo>
                <a:lnTo>
                  <a:pt x="29571" y="43033"/>
                </a:lnTo>
                <a:cubicBezTo>
                  <a:pt x="22913" y="52365"/>
                  <a:pt x="19020" y="63777"/>
                  <a:pt x="19020" y="76081"/>
                </a:cubicBezTo>
                <a:cubicBezTo>
                  <a:pt x="19020" y="107583"/>
                  <a:pt x="44579" y="133142"/>
                  <a:pt x="76081" y="133142"/>
                </a:cubicBezTo>
                <a:cubicBezTo>
                  <a:pt x="88415" y="133142"/>
                  <a:pt x="99827" y="129249"/>
                  <a:pt x="109129" y="122592"/>
                </a:cubicBezTo>
                <a:close/>
                <a:moveTo>
                  <a:pt x="122592" y="109129"/>
                </a:moveTo>
                <a:cubicBezTo>
                  <a:pt x="129249" y="99797"/>
                  <a:pt x="133142" y="88385"/>
                  <a:pt x="133142" y="76081"/>
                </a:cubicBezTo>
                <a:cubicBezTo>
                  <a:pt x="133142" y="44579"/>
                  <a:pt x="107583" y="19020"/>
                  <a:pt x="76081" y="19020"/>
                </a:cubicBezTo>
                <a:cubicBezTo>
                  <a:pt x="63748" y="19020"/>
                  <a:pt x="52335" y="22913"/>
                  <a:pt x="43033" y="29571"/>
                </a:cubicBezTo>
                <a:lnTo>
                  <a:pt x="122592" y="109129"/>
                </a:lnTo>
                <a:close/>
                <a:moveTo>
                  <a:pt x="0" y="76081"/>
                </a:moveTo>
                <a:cubicBezTo>
                  <a:pt x="0" y="34091"/>
                  <a:pt x="34091" y="0"/>
                  <a:pt x="76081" y="0"/>
                </a:cubicBezTo>
                <a:cubicBezTo>
                  <a:pt x="118071" y="0"/>
                  <a:pt x="152162" y="34091"/>
                  <a:pt x="152162" y="76081"/>
                </a:cubicBezTo>
                <a:cubicBezTo>
                  <a:pt x="152162" y="118071"/>
                  <a:pt x="118071" y="152162"/>
                  <a:pt x="76081" y="152162"/>
                </a:cubicBezTo>
                <a:cubicBezTo>
                  <a:pt x="34091" y="152162"/>
                  <a:pt x="0" y="118071"/>
                  <a:pt x="0" y="7608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54" name="Text 52"/>
          <p:cNvSpPr/>
          <p:nvPr/>
        </p:nvSpPr>
        <p:spPr>
          <a:xfrm>
            <a:off x="6988750" y="6057959"/>
            <a:ext cx="4384264" cy="228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98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БЛОКИРОВКА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7742" y="327742"/>
            <a:ext cx="11602065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2" b="1" spc="103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ЗАКЛЮЧЕНИЕ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7742" y="589935"/>
            <a:ext cx="11733161" cy="393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97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Итоги инженерной квалификации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7742" y="1081548"/>
            <a:ext cx="1048774" cy="32774"/>
          </a:xfrm>
          <a:custGeom>
            <a:avLst/>
            <a:gdLst/>
            <a:ahLst/>
            <a:cxnLst/>
            <a:rect l="l" t="t" r="r" b="b"/>
            <a:pathLst>
              <a:path w="1048774" h="32774">
                <a:moveTo>
                  <a:pt x="0" y="0"/>
                </a:moveTo>
                <a:lnTo>
                  <a:pt x="1048774" y="0"/>
                </a:lnTo>
                <a:lnTo>
                  <a:pt x="1048774" y="32774"/>
                </a:lnTo>
                <a:lnTo>
                  <a:pt x="0" y="32774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" name="Shape 3"/>
          <p:cNvSpPr/>
          <p:nvPr/>
        </p:nvSpPr>
        <p:spPr>
          <a:xfrm>
            <a:off x="335935" y="1286387"/>
            <a:ext cx="7620000" cy="2974258"/>
          </a:xfrm>
          <a:custGeom>
            <a:avLst/>
            <a:gdLst/>
            <a:ahLst/>
            <a:cxnLst/>
            <a:rect l="l" t="t" r="r" b="b"/>
            <a:pathLst>
              <a:path w="7620000" h="2974258">
                <a:moveTo>
                  <a:pt x="65553" y="0"/>
                </a:moveTo>
                <a:lnTo>
                  <a:pt x="7554447" y="0"/>
                </a:lnTo>
                <a:cubicBezTo>
                  <a:pt x="7590651" y="0"/>
                  <a:pt x="7620000" y="29349"/>
                  <a:pt x="7620000" y="65553"/>
                </a:cubicBezTo>
                <a:lnTo>
                  <a:pt x="7620000" y="2908705"/>
                </a:lnTo>
                <a:cubicBezTo>
                  <a:pt x="7620000" y="2944909"/>
                  <a:pt x="7590651" y="2974258"/>
                  <a:pt x="7554447" y="2974258"/>
                </a:cubicBezTo>
                <a:lnTo>
                  <a:pt x="65553" y="2974258"/>
                </a:lnTo>
                <a:cubicBezTo>
                  <a:pt x="29349" y="2974258"/>
                  <a:pt x="0" y="2944909"/>
                  <a:pt x="0" y="2908705"/>
                </a:cubicBezTo>
                <a:lnTo>
                  <a:pt x="0" y="65553"/>
                </a:lnTo>
                <a:cubicBezTo>
                  <a:pt x="0" y="29373"/>
                  <a:pt x="29373" y="0"/>
                  <a:pt x="65553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4ECDC4">
                  <a:alpha val="5000"/>
                </a:srgbClr>
              </a:gs>
            </a:gsLst>
            <a:lin ang="2700000" scaled="1"/>
          </a:gradFill>
          <a:ln w="25400">
            <a:solidFill>
              <a:srgbClr val="4ECDC4">
                <a:alpha val="50196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0774" y="1491226"/>
            <a:ext cx="655484" cy="655484"/>
          </a:xfrm>
          <a:custGeom>
            <a:avLst/>
            <a:gdLst/>
            <a:ahLst/>
            <a:cxnLst/>
            <a:rect l="l" t="t" r="r" b="b"/>
            <a:pathLst>
              <a:path w="655484" h="655484">
                <a:moveTo>
                  <a:pt x="327742" y="0"/>
                </a:moveTo>
                <a:lnTo>
                  <a:pt x="327742" y="0"/>
                </a:lnTo>
                <a:cubicBezTo>
                  <a:pt x="508628" y="0"/>
                  <a:pt x="655484" y="146856"/>
                  <a:pt x="655484" y="327742"/>
                </a:cubicBezTo>
                <a:lnTo>
                  <a:pt x="655484" y="327742"/>
                </a:lnTo>
                <a:cubicBezTo>
                  <a:pt x="655484" y="508628"/>
                  <a:pt x="508628" y="655484"/>
                  <a:pt x="327742" y="655484"/>
                </a:cubicBezTo>
                <a:lnTo>
                  <a:pt x="327742" y="655484"/>
                </a:lnTo>
                <a:cubicBezTo>
                  <a:pt x="146856" y="655484"/>
                  <a:pt x="0" y="508628"/>
                  <a:pt x="0" y="327742"/>
                </a:cubicBezTo>
                <a:lnTo>
                  <a:pt x="0" y="327742"/>
                </a:lnTo>
                <a:cubicBezTo>
                  <a:pt x="0" y="146856"/>
                  <a:pt x="146856" y="0"/>
                  <a:pt x="327742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7" name="Shape 5"/>
          <p:cNvSpPr/>
          <p:nvPr/>
        </p:nvSpPr>
        <p:spPr>
          <a:xfrm>
            <a:off x="721032" y="1671484"/>
            <a:ext cx="294968" cy="294968"/>
          </a:xfrm>
          <a:custGeom>
            <a:avLst/>
            <a:gdLst/>
            <a:ahLst/>
            <a:cxnLst/>
            <a:rect l="l" t="t" r="r" b="b"/>
            <a:pathLst>
              <a:path w="294968" h="294968">
                <a:moveTo>
                  <a:pt x="36871" y="36871"/>
                </a:moveTo>
                <a:cubicBezTo>
                  <a:pt x="36871" y="26674"/>
                  <a:pt x="28633" y="18435"/>
                  <a:pt x="18435" y="18435"/>
                </a:cubicBezTo>
                <a:cubicBezTo>
                  <a:pt x="8238" y="18435"/>
                  <a:pt x="0" y="26674"/>
                  <a:pt x="0" y="36871"/>
                </a:cubicBezTo>
                <a:lnTo>
                  <a:pt x="0" y="230444"/>
                </a:lnTo>
                <a:cubicBezTo>
                  <a:pt x="0" y="255908"/>
                  <a:pt x="20625" y="276532"/>
                  <a:pt x="46089" y="276532"/>
                </a:cubicBezTo>
                <a:lnTo>
                  <a:pt x="276532" y="276532"/>
                </a:lnTo>
                <a:cubicBezTo>
                  <a:pt x="286729" y="276532"/>
                  <a:pt x="294968" y="268294"/>
                  <a:pt x="294968" y="258097"/>
                </a:cubicBezTo>
                <a:cubicBezTo>
                  <a:pt x="294968" y="247900"/>
                  <a:pt x="286729" y="239661"/>
                  <a:pt x="276532" y="239661"/>
                </a:cubicBezTo>
                <a:lnTo>
                  <a:pt x="46089" y="239661"/>
                </a:lnTo>
                <a:cubicBezTo>
                  <a:pt x="41019" y="239661"/>
                  <a:pt x="36871" y="235513"/>
                  <a:pt x="36871" y="230444"/>
                </a:cubicBezTo>
                <a:lnTo>
                  <a:pt x="36871" y="36871"/>
                </a:lnTo>
                <a:close/>
                <a:moveTo>
                  <a:pt x="271117" y="86762"/>
                </a:moveTo>
                <a:cubicBezTo>
                  <a:pt x="278318" y="79561"/>
                  <a:pt x="278318" y="67866"/>
                  <a:pt x="271117" y="60664"/>
                </a:cubicBezTo>
                <a:cubicBezTo>
                  <a:pt x="263915" y="53463"/>
                  <a:pt x="252220" y="53463"/>
                  <a:pt x="245019" y="60664"/>
                </a:cubicBezTo>
                <a:lnTo>
                  <a:pt x="184355" y="121386"/>
                </a:lnTo>
                <a:lnTo>
                  <a:pt x="151286" y="88375"/>
                </a:lnTo>
                <a:cubicBezTo>
                  <a:pt x="144085" y="81174"/>
                  <a:pt x="132390" y="81174"/>
                  <a:pt x="125188" y="88375"/>
                </a:cubicBezTo>
                <a:lnTo>
                  <a:pt x="69882" y="143682"/>
                </a:lnTo>
                <a:cubicBezTo>
                  <a:pt x="62681" y="150883"/>
                  <a:pt x="62681" y="162578"/>
                  <a:pt x="69882" y="169779"/>
                </a:cubicBezTo>
                <a:cubicBezTo>
                  <a:pt x="77083" y="176981"/>
                  <a:pt x="88778" y="176981"/>
                  <a:pt x="95980" y="169779"/>
                </a:cubicBezTo>
                <a:lnTo>
                  <a:pt x="138266" y="127493"/>
                </a:lnTo>
                <a:lnTo>
                  <a:pt x="171335" y="160562"/>
                </a:lnTo>
                <a:cubicBezTo>
                  <a:pt x="178536" y="167763"/>
                  <a:pt x="190231" y="167763"/>
                  <a:pt x="197433" y="160562"/>
                </a:cubicBezTo>
                <a:lnTo>
                  <a:pt x="271174" y="8682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327355" y="1556774"/>
            <a:ext cx="3236452" cy="2949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35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Эффективность системы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27355" y="1851742"/>
            <a:ext cx="3187290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Превентивный контроль рисков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40774" y="2277806"/>
            <a:ext cx="7210323" cy="1778000"/>
          </a:xfrm>
          <a:custGeom>
            <a:avLst/>
            <a:gdLst/>
            <a:ahLst/>
            <a:cxnLst/>
            <a:rect l="l" t="t" r="r" b="b"/>
            <a:pathLst>
              <a:path w="7210323" h="1778000">
                <a:moveTo>
                  <a:pt x="65555" y="0"/>
                </a:moveTo>
                <a:lnTo>
                  <a:pt x="7144768" y="0"/>
                </a:lnTo>
                <a:cubicBezTo>
                  <a:pt x="7180973" y="0"/>
                  <a:pt x="7210323" y="29350"/>
                  <a:pt x="7210323" y="65555"/>
                </a:cubicBezTo>
                <a:lnTo>
                  <a:pt x="7210323" y="1712445"/>
                </a:lnTo>
                <a:cubicBezTo>
                  <a:pt x="7210323" y="1748650"/>
                  <a:pt x="7180973" y="1778000"/>
                  <a:pt x="7144768" y="1778000"/>
                </a:cubicBezTo>
                <a:lnTo>
                  <a:pt x="65555" y="1778000"/>
                </a:lnTo>
                <a:cubicBezTo>
                  <a:pt x="29374" y="1778000"/>
                  <a:pt x="0" y="1748626"/>
                  <a:pt x="0" y="1712445"/>
                </a:cubicBezTo>
                <a:lnTo>
                  <a:pt x="0" y="65555"/>
                </a:lnTo>
                <a:cubicBezTo>
                  <a:pt x="0" y="29374"/>
                  <a:pt x="29374" y="0"/>
                  <a:pt x="65555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3354618" y="2441677"/>
            <a:ext cx="1974645" cy="786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6194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90%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63677" y="3359355"/>
            <a:ext cx="6964516" cy="532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90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физических ошибок планирования закрывается системой контроля до начала монтажных работ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27742" y="4399935"/>
            <a:ext cx="7636387" cy="2294194"/>
          </a:xfrm>
          <a:custGeom>
            <a:avLst/>
            <a:gdLst/>
            <a:ahLst/>
            <a:cxnLst/>
            <a:rect l="l" t="t" r="r" b="b"/>
            <a:pathLst>
              <a:path w="7636387" h="2294194">
                <a:moveTo>
                  <a:pt x="65545" y="0"/>
                </a:moveTo>
                <a:lnTo>
                  <a:pt x="7570842" y="0"/>
                </a:lnTo>
                <a:cubicBezTo>
                  <a:pt x="7607042" y="0"/>
                  <a:pt x="7636387" y="29346"/>
                  <a:pt x="7636387" y="65545"/>
                </a:cubicBezTo>
                <a:lnTo>
                  <a:pt x="7636387" y="2228648"/>
                </a:lnTo>
                <a:cubicBezTo>
                  <a:pt x="7636387" y="2264848"/>
                  <a:pt x="7607042" y="2294194"/>
                  <a:pt x="7570842" y="2294194"/>
                </a:cubicBezTo>
                <a:lnTo>
                  <a:pt x="65545" y="2294194"/>
                </a:lnTo>
                <a:cubicBezTo>
                  <a:pt x="29346" y="2294194"/>
                  <a:pt x="0" y="2264848"/>
                  <a:pt x="0" y="2228648"/>
                </a:cubicBezTo>
                <a:lnTo>
                  <a:pt x="0" y="65545"/>
                </a:lnTo>
                <a:cubicBezTo>
                  <a:pt x="0" y="29370"/>
                  <a:pt x="29370" y="0"/>
                  <a:pt x="65545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14" name="Shape 12"/>
          <p:cNvSpPr/>
          <p:nvPr/>
        </p:nvSpPr>
        <p:spPr>
          <a:xfrm>
            <a:off x="548968" y="4629355"/>
            <a:ext cx="196645" cy="196645"/>
          </a:xfrm>
          <a:custGeom>
            <a:avLst/>
            <a:gdLst/>
            <a:ahLst/>
            <a:cxnLst/>
            <a:rect l="l" t="t" r="r" b="b"/>
            <a:pathLst>
              <a:path w="196645" h="196645">
                <a:moveTo>
                  <a:pt x="98323" y="0"/>
                </a:moveTo>
                <a:cubicBezTo>
                  <a:pt x="100089" y="0"/>
                  <a:pt x="101856" y="384"/>
                  <a:pt x="103469" y="1114"/>
                </a:cubicBezTo>
                <a:lnTo>
                  <a:pt x="175828" y="31801"/>
                </a:lnTo>
                <a:cubicBezTo>
                  <a:pt x="184278" y="35373"/>
                  <a:pt x="190577" y="43707"/>
                  <a:pt x="190538" y="53770"/>
                </a:cubicBezTo>
                <a:cubicBezTo>
                  <a:pt x="190346" y="91870"/>
                  <a:pt x="174676" y="161579"/>
                  <a:pt x="108501" y="193265"/>
                </a:cubicBezTo>
                <a:cubicBezTo>
                  <a:pt x="102086" y="196338"/>
                  <a:pt x="94635" y="196338"/>
                  <a:pt x="88221" y="193265"/>
                </a:cubicBezTo>
                <a:cubicBezTo>
                  <a:pt x="22007" y="161579"/>
                  <a:pt x="6376" y="91870"/>
                  <a:pt x="6184" y="53770"/>
                </a:cubicBezTo>
                <a:cubicBezTo>
                  <a:pt x="6145" y="43707"/>
                  <a:pt x="12444" y="35373"/>
                  <a:pt x="20894" y="31801"/>
                </a:cubicBezTo>
                <a:lnTo>
                  <a:pt x="93214" y="1114"/>
                </a:lnTo>
                <a:cubicBezTo>
                  <a:pt x="94828" y="384"/>
                  <a:pt x="96556" y="0"/>
                  <a:pt x="98323" y="0"/>
                </a:cubicBezTo>
                <a:close/>
                <a:moveTo>
                  <a:pt x="98323" y="25656"/>
                </a:moveTo>
                <a:lnTo>
                  <a:pt x="98323" y="170874"/>
                </a:lnTo>
                <a:cubicBezTo>
                  <a:pt x="151325" y="145218"/>
                  <a:pt x="165574" y="88375"/>
                  <a:pt x="165919" y="54346"/>
                </a:cubicBezTo>
                <a:lnTo>
                  <a:pt x="98323" y="25694"/>
                </a:lnTo>
                <a:lnTo>
                  <a:pt x="98323" y="25694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5" name="Text 13"/>
          <p:cNvSpPr/>
          <p:nvPr/>
        </p:nvSpPr>
        <p:spPr>
          <a:xfrm>
            <a:off x="770194" y="4596581"/>
            <a:ext cx="7095613" cy="262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48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Защита проекта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24387" y="4989871"/>
            <a:ext cx="3556000" cy="688258"/>
          </a:xfrm>
          <a:custGeom>
            <a:avLst/>
            <a:gdLst/>
            <a:ahLst/>
            <a:cxnLst/>
            <a:rect l="l" t="t" r="r" b="b"/>
            <a:pathLst>
              <a:path w="3556000" h="688258">
                <a:moveTo>
                  <a:pt x="65550" y="0"/>
                </a:moveTo>
                <a:lnTo>
                  <a:pt x="3490450" y="0"/>
                </a:lnTo>
                <a:cubicBezTo>
                  <a:pt x="3526652" y="0"/>
                  <a:pt x="3556000" y="29348"/>
                  <a:pt x="3556000" y="65550"/>
                </a:cubicBezTo>
                <a:lnTo>
                  <a:pt x="3556000" y="622708"/>
                </a:lnTo>
                <a:cubicBezTo>
                  <a:pt x="3556000" y="658910"/>
                  <a:pt x="3526652" y="688258"/>
                  <a:pt x="3490450" y="688258"/>
                </a:cubicBezTo>
                <a:lnTo>
                  <a:pt x="65550" y="688258"/>
                </a:lnTo>
                <a:cubicBezTo>
                  <a:pt x="29372" y="688258"/>
                  <a:pt x="0" y="658886"/>
                  <a:pt x="0" y="622708"/>
                </a:cubicBezTo>
                <a:lnTo>
                  <a:pt x="0" y="65550"/>
                </a:lnTo>
                <a:cubicBezTo>
                  <a:pt x="0" y="29372"/>
                  <a:pt x="29372" y="0"/>
                  <a:pt x="6555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7" name="Shape 15"/>
          <p:cNvSpPr/>
          <p:nvPr/>
        </p:nvSpPr>
        <p:spPr>
          <a:xfrm>
            <a:off x="692355" y="5153742"/>
            <a:ext cx="172065" cy="196645"/>
          </a:xfrm>
          <a:custGeom>
            <a:avLst/>
            <a:gdLst/>
            <a:ahLst/>
            <a:cxnLst/>
            <a:rect l="l" t="t" r="r" b="b"/>
            <a:pathLst>
              <a:path w="172065" h="196645">
                <a:moveTo>
                  <a:pt x="93214" y="30726"/>
                </a:moveTo>
                <a:lnTo>
                  <a:pt x="128280" y="30726"/>
                </a:lnTo>
                <a:cubicBezTo>
                  <a:pt x="124171" y="21278"/>
                  <a:pt x="116950" y="13481"/>
                  <a:pt x="107963" y="8603"/>
                </a:cubicBezTo>
                <a:lnTo>
                  <a:pt x="93214" y="30726"/>
                </a:lnTo>
                <a:close/>
                <a:moveTo>
                  <a:pt x="92869" y="3572"/>
                </a:moveTo>
                <a:cubicBezTo>
                  <a:pt x="90641" y="3226"/>
                  <a:pt x="88337" y="3073"/>
                  <a:pt x="86032" y="3073"/>
                </a:cubicBezTo>
                <a:cubicBezTo>
                  <a:pt x="67136" y="3073"/>
                  <a:pt x="50890" y="14441"/>
                  <a:pt x="43784" y="30726"/>
                </a:cubicBezTo>
                <a:lnTo>
                  <a:pt x="74741" y="30726"/>
                </a:lnTo>
                <a:lnTo>
                  <a:pt x="92830" y="3572"/>
                </a:lnTo>
                <a:close/>
                <a:moveTo>
                  <a:pt x="86032" y="95250"/>
                </a:moveTo>
                <a:cubicBezTo>
                  <a:pt x="111496" y="95250"/>
                  <a:pt x="132121" y="74625"/>
                  <a:pt x="132121" y="49161"/>
                </a:cubicBezTo>
                <a:lnTo>
                  <a:pt x="39944" y="49161"/>
                </a:lnTo>
                <a:cubicBezTo>
                  <a:pt x="39944" y="74625"/>
                  <a:pt x="60568" y="95250"/>
                  <a:pt x="86032" y="95250"/>
                </a:cubicBezTo>
                <a:close/>
                <a:moveTo>
                  <a:pt x="37908" y="131276"/>
                </a:moveTo>
                <a:cubicBezTo>
                  <a:pt x="18935" y="142184"/>
                  <a:pt x="6145" y="162655"/>
                  <a:pt x="6145" y="186122"/>
                </a:cubicBezTo>
                <a:cubicBezTo>
                  <a:pt x="6145" y="191921"/>
                  <a:pt x="10869" y="196645"/>
                  <a:pt x="16669" y="196645"/>
                </a:cubicBezTo>
                <a:lnTo>
                  <a:pt x="74664" y="196645"/>
                </a:lnTo>
                <a:lnTo>
                  <a:pt x="37870" y="131276"/>
                </a:lnTo>
                <a:close/>
                <a:moveTo>
                  <a:pt x="55230" y="124478"/>
                </a:moveTo>
                <a:lnTo>
                  <a:pt x="71630" y="153629"/>
                </a:lnTo>
                <a:lnTo>
                  <a:pt x="104468" y="153629"/>
                </a:lnTo>
                <a:cubicBezTo>
                  <a:pt x="121444" y="153629"/>
                  <a:pt x="135194" y="167379"/>
                  <a:pt x="135194" y="184355"/>
                </a:cubicBezTo>
                <a:cubicBezTo>
                  <a:pt x="135194" y="188733"/>
                  <a:pt x="134272" y="192881"/>
                  <a:pt x="132620" y="196645"/>
                </a:cubicBezTo>
                <a:lnTo>
                  <a:pt x="155357" y="196645"/>
                </a:lnTo>
                <a:cubicBezTo>
                  <a:pt x="161157" y="196645"/>
                  <a:pt x="165881" y="191921"/>
                  <a:pt x="165881" y="186122"/>
                </a:cubicBezTo>
                <a:cubicBezTo>
                  <a:pt x="165881" y="151209"/>
                  <a:pt x="137575" y="122903"/>
                  <a:pt x="102663" y="122903"/>
                </a:cubicBezTo>
                <a:lnTo>
                  <a:pt x="69287" y="122903"/>
                </a:lnTo>
                <a:cubicBezTo>
                  <a:pt x="64447" y="122903"/>
                  <a:pt x="59723" y="123441"/>
                  <a:pt x="55191" y="124478"/>
                </a:cubicBezTo>
                <a:close/>
                <a:moveTo>
                  <a:pt x="81999" y="172065"/>
                </a:moveTo>
                <a:lnTo>
                  <a:pt x="95826" y="196645"/>
                </a:lnTo>
                <a:lnTo>
                  <a:pt x="104468" y="196645"/>
                </a:lnTo>
                <a:cubicBezTo>
                  <a:pt x="111266" y="196645"/>
                  <a:pt x="116758" y="191153"/>
                  <a:pt x="116758" y="184355"/>
                </a:cubicBezTo>
                <a:cubicBezTo>
                  <a:pt x="116758" y="177557"/>
                  <a:pt x="111266" y="172065"/>
                  <a:pt x="104468" y="172065"/>
                </a:cubicBezTo>
                <a:lnTo>
                  <a:pt x="81999" y="172065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8" name="Text 16"/>
          <p:cNvSpPr/>
          <p:nvPr/>
        </p:nvSpPr>
        <p:spPr>
          <a:xfrm>
            <a:off x="999613" y="5120968"/>
            <a:ext cx="2474452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Травматизм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99613" y="5383161"/>
            <a:ext cx="2458065" cy="1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3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Исключение травм персонала при монтаже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211484" y="4989871"/>
            <a:ext cx="3556000" cy="688258"/>
          </a:xfrm>
          <a:custGeom>
            <a:avLst/>
            <a:gdLst/>
            <a:ahLst/>
            <a:cxnLst/>
            <a:rect l="l" t="t" r="r" b="b"/>
            <a:pathLst>
              <a:path w="3556000" h="688258">
                <a:moveTo>
                  <a:pt x="65550" y="0"/>
                </a:moveTo>
                <a:lnTo>
                  <a:pt x="3490450" y="0"/>
                </a:lnTo>
                <a:cubicBezTo>
                  <a:pt x="3526652" y="0"/>
                  <a:pt x="3556000" y="29348"/>
                  <a:pt x="3556000" y="65550"/>
                </a:cubicBezTo>
                <a:lnTo>
                  <a:pt x="3556000" y="622708"/>
                </a:lnTo>
                <a:cubicBezTo>
                  <a:pt x="3556000" y="658910"/>
                  <a:pt x="3526652" y="688258"/>
                  <a:pt x="3490450" y="688258"/>
                </a:cubicBezTo>
                <a:lnTo>
                  <a:pt x="65550" y="688258"/>
                </a:lnTo>
                <a:cubicBezTo>
                  <a:pt x="29372" y="688258"/>
                  <a:pt x="0" y="658886"/>
                  <a:pt x="0" y="622708"/>
                </a:cubicBezTo>
                <a:lnTo>
                  <a:pt x="0" y="65550"/>
                </a:lnTo>
                <a:cubicBezTo>
                  <a:pt x="0" y="29372"/>
                  <a:pt x="29372" y="0"/>
                  <a:pt x="6555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1" name="Shape 19"/>
          <p:cNvSpPr/>
          <p:nvPr/>
        </p:nvSpPr>
        <p:spPr>
          <a:xfrm>
            <a:off x="4391742" y="5153742"/>
            <a:ext cx="147484" cy="196645"/>
          </a:xfrm>
          <a:custGeom>
            <a:avLst/>
            <a:gdLst/>
            <a:ahLst/>
            <a:cxnLst/>
            <a:rect l="l" t="t" r="r" b="b"/>
            <a:pathLst>
              <a:path w="147484" h="196645">
                <a:moveTo>
                  <a:pt x="24581" y="0"/>
                </a:moveTo>
                <a:cubicBezTo>
                  <a:pt x="11023" y="0"/>
                  <a:pt x="0" y="11023"/>
                  <a:pt x="0" y="24581"/>
                </a:cubicBezTo>
                <a:lnTo>
                  <a:pt x="0" y="172065"/>
                </a:lnTo>
                <a:cubicBezTo>
                  <a:pt x="0" y="185622"/>
                  <a:pt x="11023" y="196645"/>
                  <a:pt x="24581" y="196645"/>
                </a:cubicBezTo>
                <a:lnTo>
                  <a:pt x="122903" y="196645"/>
                </a:lnTo>
                <a:cubicBezTo>
                  <a:pt x="136461" y="196645"/>
                  <a:pt x="147484" y="185622"/>
                  <a:pt x="147484" y="172065"/>
                </a:cubicBezTo>
                <a:lnTo>
                  <a:pt x="147484" y="24581"/>
                </a:lnTo>
                <a:cubicBezTo>
                  <a:pt x="147484" y="11023"/>
                  <a:pt x="136461" y="0"/>
                  <a:pt x="122903" y="0"/>
                </a:cubicBezTo>
                <a:lnTo>
                  <a:pt x="24581" y="0"/>
                </a:lnTo>
                <a:close/>
                <a:moveTo>
                  <a:pt x="67597" y="135194"/>
                </a:moveTo>
                <a:lnTo>
                  <a:pt x="79887" y="135194"/>
                </a:lnTo>
                <a:cubicBezTo>
                  <a:pt x="86685" y="135194"/>
                  <a:pt x="92177" y="140686"/>
                  <a:pt x="92177" y="147484"/>
                </a:cubicBezTo>
                <a:lnTo>
                  <a:pt x="92177" y="178210"/>
                </a:lnTo>
                <a:lnTo>
                  <a:pt x="55306" y="178210"/>
                </a:lnTo>
                <a:lnTo>
                  <a:pt x="55306" y="147484"/>
                </a:lnTo>
                <a:cubicBezTo>
                  <a:pt x="55306" y="140686"/>
                  <a:pt x="60799" y="135194"/>
                  <a:pt x="67597" y="135194"/>
                </a:cubicBezTo>
                <a:close/>
                <a:moveTo>
                  <a:pt x="36871" y="43016"/>
                </a:moveTo>
                <a:cubicBezTo>
                  <a:pt x="36871" y="39636"/>
                  <a:pt x="39636" y="36871"/>
                  <a:pt x="43016" y="36871"/>
                </a:cubicBezTo>
                <a:lnTo>
                  <a:pt x="55306" y="36871"/>
                </a:lnTo>
                <a:cubicBezTo>
                  <a:pt x="58686" y="36871"/>
                  <a:pt x="61452" y="39636"/>
                  <a:pt x="61452" y="43016"/>
                </a:cubicBezTo>
                <a:lnTo>
                  <a:pt x="61452" y="55306"/>
                </a:lnTo>
                <a:cubicBezTo>
                  <a:pt x="61452" y="58686"/>
                  <a:pt x="58686" y="61452"/>
                  <a:pt x="55306" y="61452"/>
                </a:cubicBezTo>
                <a:lnTo>
                  <a:pt x="43016" y="61452"/>
                </a:lnTo>
                <a:cubicBezTo>
                  <a:pt x="39636" y="61452"/>
                  <a:pt x="36871" y="58686"/>
                  <a:pt x="36871" y="55306"/>
                </a:cubicBezTo>
                <a:lnTo>
                  <a:pt x="36871" y="43016"/>
                </a:lnTo>
                <a:close/>
                <a:moveTo>
                  <a:pt x="92177" y="36871"/>
                </a:moveTo>
                <a:lnTo>
                  <a:pt x="104468" y="36871"/>
                </a:lnTo>
                <a:cubicBezTo>
                  <a:pt x="107848" y="36871"/>
                  <a:pt x="110613" y="39636"/>
                  <a:pt x="110613" y="43016"/>
                </a:cubicBezTo>
                <a:lnTo>
                  <a:pt x="110613" y="55306"/>
                </a:lnTo>
                <a:cubicBezTo>
                  <a:pt x="110613" y="58686"/>
                  <a:pt x="107848" y="61452"/>
                  <a:pt x="104468" y="61452"/>
                </a:cubicBezTo>
                <a:lnTo>
                  <a:pt x="92177" y="61452"/>
                </a:lnTo>
                <a:cubicBezTo>
                  <a:pt x="88798" y="61452"/>
                  <a:pt x="86032" y="58686"/>
                  <a:pt x="86032" y="55306"/>
                </a:cubicBezTo>
                <a:lnTo>
                  <a:pt x="86032" y="43016"/>
                </a:lnTo>
                <a:cubicBezTo>
                  <a:pt x="86032" y="39636"/>
                  <a:pt x="88798" y="36871"/>
                  <a:pt x="92177" y="36871"/>
                </a:cubicBezTo>
                <a:close/>
                <a:moveTo>
                  <a:pt x="36871" y="92177"/>
                </a:moveTo>
                <a:cubicBezTo>
                  <a:pt x="36871" y="88798"/>
                  <a:pt x="39636" y="86032"/>
                  <a:pt x="43016" y="86032"/>
                </a:cubicBezTo>
                <a:lnTo>
                  <a:pt x="55306" y="86032"/>
                </a:lnTo>
                <a:cubicBezTo>
                  <a:pt x="58686" y="86032"/>
                  <a:pt x="61452" y="88798"/>
                  <a:pt x="61452" y="92177"/>
                </a:cubicBezTo>
                <a:lnTo>
                  <a:pt x="61452" y="104468"/>
                </a:lnTo>
                <a:cubicBezTo>
                  <a:pt x="61452" y="107848"/>
                  <a:pt x="58686" y="110613"/>
                  <a:pt x="55306" y="110613"/>
                </a:cubicBezTo>
                <a:lnTo>
                  <a:pt x="43016" y="110613"/>
                </a:lnTo>
                <a:cubicBezTo>
                  <a:pt x="39636" y="110613"/>
                  <a:pt x="36871" y="107848"/>
                  <a:pt x="36871" y="104468"/>
                </a:cubicBezTo>
                <a:lnTo>
                  <a:pt x="36871" y="92177"/>
                </a:lnTo>
                <a:close/>
                <a:moveTo>
                  <a:pt x="92177" y="86032"/>
                </a:moveTo>
                <a:lnTo>
                  <a:pt x="104468" y="86032"/>
                </a:lnTo>
                <a:cubicBezTo>
                  <a:pt x="107848" y="86032"/>
                  <a:pt x="110613" y="88798"/>
                  <a:pt x="110613" y="92177"/>
                </a:cubicBezTo>
                <a:lnTo>
                  <a:pt x="110613" y="104468"/>
                </a:lnTo>
                <a:cubicBezTo>
                  <a:pt x="110613" y="107848"/>
                  <a:pt x="107848" y="110613"/>
                  <a:pt x="104468" y="110613"/>
                </a:cubicBezTo>
                <a:lnTo>
                  <a:pt x="92177" y="110613"/>
                </a:lnTo>
                <a:cubicBezTo>
                  <a:pt x="88798" y="110613"/>
                  <a:pt x="86032" y="107848"/>
                  <a:pt x="86032" y="104468"/>
                </a:cubicBezTo>
                <a:lnTo>
                  <a:pt x="86032" y="92177"/>
                </a:lnTo>
                <a:cubicBezTo>
                  <a:pt x="86032" y="88798"/>
                  <a:pt x="88798" y="86032"/>
                  <a:pt x="92177" y="86032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2" name="Text 20"/>
          <p:cNvSpPr/>
          <p:nvPr/>
        </p:nvSpPr>
        <p:spPr>
          <a:xfrm>
            <a:off x="4686710" y="5120968"/>
            <a:ext cx="2277806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Перегрузки пола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686710" y="5383161"/>
            <a:ext cx="2261419" cy="1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3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Предотвращение превышения нагрузки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24387" y="5809226"/>
            <a:ext cx="3556000" cy="688258"/>
          </a:xfrm>
          <a:custGeom>
            <a:avLst/>
            <a:gdLst/>
            <a:ahLst/>
            <a:cxnLst/>
            <a:rect l="l" t="t" r="r" b="b"/>
            <a:pathLst>
              <a:path w="3556000" h="688258">
                <a:moveTo>
                  <a:pt x="65550" y="0"/>
                </a:moveTo>
                <a:lnTo>
                  <a:pt x="3490450" y="0"/>
                </a:lnTo>
                <a:cubicBezTo>
                  <a:pt x="3526652" y="0"/>
                  <a:pt x="3556000" y="29348"/>
                  <a:pt x="3556000" y="65550"/>
                </a:cubicBezTo>
                <a:lnTo>
                  <a:pt x="3556000" y="622708"/>
                </a:lnTo>
                <a:cubicBezTo>
                  <a:pt x="3556000" y="658910"/>
                  <a:pt x="3526652" y="688258"/>
                  <a:pt x="3490450" y="688258"/>
                </a:cubicBezTo>
                <a:lnTo>
                  <a:pt x="65550" y="688258"/>
                </a:lnTo>
                <a:cubicBezTo>
                  <a:pt x="29372" y="688258"/>
                  <a:pt x="0" y="658886"/>
                  <a:pt x="0" y="622708"/>
                </a:cubicBezTo>
                <a:lnTo>
                  <a:pt x="0" y="65550"/>
                </a:lnTo>
                <a:cubicBezTo>
                  <a:pt x="0" y="29372"/>
                  <a:pt x="29372" y="0"/>
                  <a:pt x="6555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5" name="Shape 23"/>
          <p:cNvSpPr/>
          <p:nvPr/>
        </p:nvSpPr>
        <p:spPr>
          <a:xfrm>
            <a:off x="692355" y="5973097"/>
            <a:ext cx="172065" cy="196645"/>
          </a:xfrm>
          <a:custGeom>
            <a:avLst/>
            <a:gdLst/>
            <a:ahLst/>
            <a:cxnLst/>
            <a:rect l="l" t="t" r="r" b="b"/>
            <a:pathLst>
              <a:path w="172065" h="196645">
                <a:moveTo>
                  <a:pt x="49161" y="-12290"/>
                </a:moveTo>
                <a:cubicBezTo>
                  <a:pt x="55959" y="-12290"/>
                  <a:pt x="61452" y="-6798"/>
                  <a:pt x="61452" y="0"/>
                </a:cubicBezTo>
                <a:lnTo>
                  <a:pt x="61452" y="36871"/>
                </a:lnTo>
                <a:lnTo>
                  <a:pt x="110613" y="36871"/>
                </a:lnTo>
                <a:lnTo>
                  <a:pt x="110613" y="0"/>
                </a:lnTo>
                <a:cubicBezTo>
                  <a:pt x="110613" y="-6798"/>
                  <a:pt x="116105" y="-12290"/>
                  <a:pt x="122903" y="-12290"/>
                </a:cubicBezTo>
                <a:cubicBezTo>
                  <a:pt x="129701" y="-12290"/>
                  <a:pt x="135194" y="-6798"/>
                  <a:pt x="135194" y="0"/>
                </a:cubicBezTo>
                <a:lnTo>
                  <a:pt x="135194" y="36871"/>
                </a:lnTo>
                <a:lnTo>
                  <a:pt x="159774" y="36871"/>
                </a:lnTo>
                <a:cubicBezTo>
                  <a:pt x="166572" y="36871"/>
                  <a:pt x="172065" y="42363"/>
                  <a:pt x="172065" y="49161"/>
                </a:cubicBezTo>
                <a:cubicBezTo>
                  <a:pt x="172065" y="55959"/>
                  <a:pt x="166572" y="61452"/>
                  <a:pt x="159774" y="61452"/>
                </a:cubicBezTo>
                <a:lnTo>
                  <a:pt x="159774" y="86032"/>
                </a:lnTo>
                <a:cubicBezTo>
                  <a:pt x="159774" y="122558"/>
                  <a:pt x="133196" y="152899"/>
                  <a:pt x="98323" y="158737"/>
                </a:cubicBezTo>
                <a:lnTo>
                  <a:pt x="98323" y="184355"/>
                </a:lnTo>
                <a:cubicBezTo>
                  <a:pt x="98323" y="191153"/>
                  <a:pt x="92830" y="196645"/>
                  <a:pt x="86032" y="196645"/>
                </a:cubicBezTo>
                <a:cubicBezTo>
                  <a:pt x="79234" y="196645"/>
                  <a:pt x="73742" y="191153"/>
                  <a:pt x="73742" y="184355"/>
                </a:cubicBezTo>
                <a:lnTo>
                  <a:pt x="73742" y="158737"/>
                </a:lnTo>
                <a:cubicBezTo>
                  <a:pt x="38868" y="152899"/>
                  <a:pt x="12290" y="122558"/>
                  <a:pt x="12290" y="86032"/>
                </a:cubicBezTo>
                <a:lnTo>
                  <a:pt x="12290" y="61452"/>
                </a:lnTo>
                <a:cubicBezTo>
                  <a:pt x="5492" y="61452"/>
                  <a:pt x="0" y="55959"/>
                  <a:pt x="0" y="49161"/>
                </a:cubicBezTo>
                <a:cubicBezTo>
                  <a:pt x="0" y="42363"/>
                  <a:pt x="5492" y="36871"/>
                  <a:pt x="12290" y="36871"/>
                </a:cubicBezTo>
                <a:lnTo>
                  <a:pt x="36871" y="36871"/>
                </a:lnTo>
                <a:lnTo>
                  <a:pt x="36871" y="0"/>
                </a:lnTo>
                <a:cubicBezTo>
                  <a:pt x="36871" y="-6798"/>
                  <a:pt x="42363" y="-12290"/>
                  <a:pt x="49161" y="-1229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6" name="Text 24"/>
          <p:cNvSpPr/>
          <p:nvPr/>
        </p:nvSpPr>
        <p:spPr>
          <a:xfrm>
            <a:off x="999613" y="5940323"/>
            <a:ext cx="2245032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Дефицит питания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99613" y="6202516"/>
            <a:ext cx="2228645" cy="1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3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Контроль мощности и фазного баланса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211484" y="5809226"/>
            <a:ext cx="3556000" cy="688258"/>
          </a:xfrm>
          <a:custGeom>
            <a:avLst/>
            <a:gdLst/>
            <a:ahLst/>
            <a:cxnLst/>
            <a:rect l="l" t="t" r="r" b="b"/>
            <a:pathLst>
              <a:path w="3556000" h="688258">
                <a:moveTo>
                  <a:pt x="65550" y="0"/>
                </a:moveTo>
                <a:lnTo>
                  <a:pt x="3490450" y="0"/>
                </a:lnTo>
                <a:cubicBezTo>
                  <a:pt x="3526652" y="0"/>
                  <a:pt x="3556000" y="29348"/>
                  <a:pt x="3556000" y="65550"/>
                </a:cubicBezTo>
                <a:lnTo>
                  <a:pt x="3556000" y="622708"/>
                </a:lnTo>
                <a:cubicBezTo>
                  <a:pt x="3556000" y="658910"/>
                  <a:pt x="3526652" y="688258"/>
                  <a:pt x="3490450" y="688258"/>
                </a:cubicBezTo>
                <a:lnTo>
                  <a:pt x="65550" y="688258"/>
                </a:lnTo>
                <a:cubicBezTo>
                  <a:pt x="29372" y="688258"/>
                  <a:pt x="0" y="658886"/>
                  <a:pt x="0" y="622708"/>
                </a:cubicBezTo>
                <a:lnTo>
                  <a:pt x="0" y="65550"/>
                </a:lnTo>
                <a:cubicBezTo>
                  <a:pt x="0" y="29372"/>
                  <a:pt x="29372" y="0"/>
                  <a:pt x="6555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9" name="Shape 27"/>
          <p:cNvSpPr/>
          <p:nvPr/>
        </p:nvSpPr>
        <p:spPr>
          <a:xfrm>
            <a:off x="4379452" y="5973097"/>
            <a:ext cx="172065" cy="196645"/>
          </a:xfrm>
          <a:custGeom>
            <a:avLst/>
            <a:gdLst/>
            <a:ahLst/>
            <a:cxnLst/>
            <a:rect l="l" t="t" r="r" b="b"/>
            <a:pathLst>
              <a:path w="172065" h="196645">
                <a:moveTo>
                  <a:pt x="61644" y="-10140"/>
                </a:moveTo>
                <a:cubicBezTo>
                  <a:pt x="65216" y="-13135"/>
                  <a:pt x="70477" y="-13020"/>
                  <a:pt x="73896" y="-9794"/>
                </a:cubicBezTo>
                <a:cubicBezTo>
                  <a:pt x="78620" y="-5339"/>
                  <a:pt x="82844" y="-422"/>
                  <a:pt x="86916" y="4570"/>
                </a:cubicBezTo>
                <a:cubicBezTo>
                  <a:pt x="92101" y="10908"/>
                  <a:pt x="98323" y="19280"/>
                  <a:pt x="104314" y="29228"/>
                </a:cubicBezTo>
                <a:cubicBezTo>
                  <a:pt x="106311" y="26616"/>
                  <a:pt x="108155" y="24312"/>
                  <a:pt x="109768" y="22353"/>
                </a:cubicBezTo>
                <a:cubicBezTo>
                  <a:pt x="110190" y="21854"/>
                  <a:pt x="110613" y="21316"/>
                  <a:pt x="111035" y="20778"/>
                </a:cubicBezTo>
                <a:cubicBezTo>
                  <a:pt x="114070" y="17014"/>
                  <a:pt x="117833" y="12290"/>
                  <a:pt x="122865" y="12290"/>
                </a:cubicBezTo>
                <a:cubicBezTo>
                  <a:pt x="128011" y="12290"/>
                  <a:pt x="131622" y="16861"/>
                  <a:pt x="134694" y="20778"/>
                </a:cubicBezTo>
                <a:cubicBezTo>
                  <a:pt x="135194" y="21431"/>
                  <a:pt x="135693" y="22046"/>
                  <a:pt x="136192" y="22622"/>
                </a:cubicBezTo>
                <a:cubicBezTo>
                  <a:pt x="140148" y="27384"/>
                  <a:pt x="145410" y="34259"/>
                  <a:pt x="150672" y="42747"/>
                </a:cubicBezTo>
                <a:cubicBezTo>
                  <a:pt x="161118" y="59608"/>
                  <a:pt x="172026" y="83613"/>
                  <a:pt x="172026" y="110574"/>
                </a:cubicBezTo>
                <a:cubicBezTo>
                  <a:pt x="172026" y="158084"/>
                  <a:pt x="133504" y="196607"/>
                  <a:pt x="85994" y="196607"/>
                </a:cubicBezTo>
                <a:cubicBezTo>
                  <a:pt x="38484" y="196607"/>
                  <a:pt x="0" y="158123"/>
                  <a:pt x="0" y="110613"/>
                </a:cubicBezTo>
                <a:cubicBezTo>
                  <a:pt x="0" y="75624"/>
                  <a:pt x="15785" y="45321"/>
                  <a:pt x="30918" y="24197"/>
                </a:cubicBezTo>
                <a:cubicBezTo>
                  <a:pt x="38561" y="13558"/>
                  <a:pt x="46166" y="5031"/>
                  <a:pt x="51888" y="-807"/>
                </a:cubicBezTo>
                <a:cubicBezTo>
                  <a:pt x="55038" y="-4033"/>
                  <a:pt x="58225" y="-7221"/>
                  <a:pt x="61682" y="-10101"/>
                </a:cubicBezTo>
                <a:close/>
                <a:moveTo>
                  <a:pt x="86685" y="159774"/>
                </a:moveTo>
                <a:cubicBezTo>
                  <a:pt x="96402" y="159774"/>
                  <a:pt x="105005" y="157086"/>
                  <a:pt x="113109" y="151709"/>
                </a:cubicBezTo>
                <a:cubicBezTo>
                  <a:pt x="129279" y="140417"/>
                  <a:pt x="133619" y="117833"/>
                  <a:pt x="123902" y="100089"/>
                </a:cubicBezTo>
                <a:cubicBezTo>
                  <a:pt x="122173" y="96633"/>
                  <a:pt x="117757" y="96402"/>
                  <a:pt x="115260" y="99321"/>
                </a:cubicBezTo>
                <a:lnTo>
                  <a:pt x="105582" y="110574"/>
                </a:lnTo>
                <a:cubicBezTo>
                  <a:pt x="103047" y="113493"/>
                  <a:pt x="98476" y="113417"/>
                  <a:pt x="96095" y="110382"/>
                </a:cubicBezTo>
                <a:cubicBezTo>
                  <a:pt x="89451" y="101894"/>
                  <a:pt x="77237" y="86416"/>
                  <a:pt x="71015" y="78504"/>
                </a:cubicBezTo>
                <a:cubicBezTo>
                  <a:pt x="68941" y="75854"/>
                  <a:pt x="65177" y="75432"/>
                  <a:pt x="62757" y="77775"/>
                </a:cubicBezTo>
                <a:cubicBezTo>
                  <a:pt x="55729" y="84611"/>
                  <a:pt x="42978" y="99590"/>
                  <a:pt x="42978" y="117833"/>
                </a:cubicBezTo>
                <a:cubicBezTo>
                  <a:pt x="42978" y="144181"/>
                  <a:pt x="62412" y="159774"/>
                  <a:pt x="86647" y="159774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0" name="Text 28"/>
          <p:cNvSpPr/>
          <p:nvPr/>
        </p:nvSpPr>
        <p:spPr>
          <a:xfrm>
            <a:off x="4686710" y="5940323"/>
            <a:ext cx="2245032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Перегрев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686710" y="6202516"/>
            <a:ext cx="2228645" cy="1638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3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Предотвращение аварийных остановок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128000" y="1278194"/>
            <a:ext cx="3736258" cy="4170516"/>
          </a:xfrm>
          <a:custGeom>
            <a:avLst/>
            <a:gdLst/>
            <a:ahLst/>
            <a:cxnLst/>
            <a:rect l="l" t="t" r="r" b="b"/>
            <a:pathLst>
              <a:path w="3736258" h="4170516">
                <a:moveTo>
                  <a:pt x="65534" y="0"/>
                </a:moveTo>
                <a:lnTo>
                  <a:pt x="3670724" y="0"/>
                </a:lnTo>
                <a:cubicBezTo>
                  <a:pt x="3706918" y="0"/>
                  <a:pt x="3736258" y="29341"/>
                  <a:pt x="3736258" y="65534"/>
                </a:cubicBezTo>
                <a:lnTo>
                  <a:pt x="3736258" y="4104982"/>
                </a:lnTo>
                <a:cubicBezTo>
                  <a:pt x="3736258" y="4141176"/>
                  <a:pt x="3706918" y="4170516"/>
                  <a:pt x="3670724" y="4170516"/>
                </a:cubicBezTo>
                <a:lnTo>
                  <a:pt x="65534" y="4170516"/>
                </a:lnTo>
                <a:cubicBezTo>
                  <a:pt x="29341" y="4170516"/>
                  <a:pt x="0" y="4141176"/>
                  <a:pt x="0" y="4104982"/>
                </a:cubicBezTo>
                <a:lnTo>
                  <a:pt x="0" y="65534"/>
                </a:lnTo>
                <a:cubicBezTo>
                  <a:pt x="0" y="29365"/>
                  <a:pt x="29365" y="0"/>
                  <a:pt x="65534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33" name="Shape 31"/>
          <p:cNvSpPr/>
          <p:nvPr/>
        </p:nvSpPr>
        <p:spPr>
          <a:xfrm>
            <a:off x="8312355" y="1474839"/>
            <a:ext cx="163871" cy="163871"/>
          </a:xfrm>
          <a:custGeom>
            <a:avLst/>
            <a:gdLst/>
            <a:ahLst/>
            <a:cxnLst/>
            <a:rect l="l" t="t" r="r" b="b"/>
            <a:pathLst>
              <a:path w="163871" h="163871">
                <a:moveTo>
                  <a:pt x="42824" y="11618"/>
                </a:moveTo>
                <a:cubicBezTo>
                  <a:pt x="46313" y="14051"/>
                  <a:pt x="47145" y="18852"/>
                  <a:pt x="44712" y="22308"/>
                </a:cubicBezTo>
                <a:lnTo>
                  <a:pt x="26789" y="47913"/>
                </a:lnTo>
                <a:cubicBezTo>
                  <a:pt x="25477" y="49769"/>
                  <a:pt x="23428" y="50954"/>
                  <a:pt x="21156" y="51146"/>
                </a:cubicBezTo>
                <a:cubicBezTo>
                  <a:pt x="18884" y="51338"/>
                  <a:pt x="16643" y="50570"/>
                  <a:pt x="15043" y="48969"/>
                </a:cubicBezTo>
                <a:lnTo>
                  <a:pt x="2240" y="36167"/>
                </a:lnTo>
                <a:cubicBezTo>
                  <a:pt x="-736" y="33158"/>
                  <a:pt x="-736" y="28293"/>
                  <a:pt x="2240" y="25285"/>
                </a:cubicBezTo>
                <a:cubicBezTo>
                  <a:pt x="5217" y="22276"/>
                  <a:pt x="10114" y="22308"/>
                  <a:pt x="13122" y="25285"/>
                </a:cubicBezTo>
                <a:lnTo>
                  <a:pt x="19460" y="31622"/>
                </a:lnTo>
                <a:lnTo>
                  <a:pt x="32134" y="13507"/>
                </a:lnTo>
                <a:cubicBezTo>
                  <a:pt x="34567" y="10018"/>
                  <a:pt x="39367" y="9186"/>
                  <a:pt x="42824" y="11618"/>
                </a:cubicBezTo>
                <a:close/>
                <a:moveTo>
                  <a:pt x="42824" y="62828"/>
                </a:moveTo>
                <a:cubicBezTo>
                  <a:pt x="46313" y="65260"/>
                  <a:pt x="47145" y="70061"/>
                  <a:pt x="44712" y="73518"/>
                </a:cubicBezTo>
                <a:lnTo>
                  <a:pt x="26789" y="99123"/>
                </a:lnTo>
                <a:cubicBezTo>
                  <a:pt x="25477" y="100979"/>
                  <a:pt x="23428" y="102163"/>
                  <a:pt x="21156" y="102355"/>
                </a:cubicBezTo>
                <a:cubicBezTo>
                  <a:pt x="18884" y="102547"/>
                  <a:pt x="16643" y="101779"/>
                  <a:pt x="15043" y="100179"/>
                </a:cubicBezTo>
                <a:lnTo>
                  <a:pt x="2240" y="87377"/>
                </a:lnTo>
                <a:cubicBezTo>
                  <a:pt x="-768" y="84368"/>
                  <a:pt x="-768" y="79503"/>
                  <a:pt x="2240" y="76526"/>
                </a:cubicBezTo>
                <a:cubicBezTo>
                  <a:pt x="5249" y="73550"/>
                  <a:pt x="10114" y="73518"/>
                  <a:pt x="13090" y="76526"/>
                </a:cubicBezTo>
                <a:lnTo>
                  <a:pt x="19428" y="82864"/>
                </a:lnTo>
                <a:lnTo>
                  <a:pt x="32102" y="64748"/>
                </a:lnTo>
                <a:cubicBezTo>
                  <a:pt x="34535" y="61260"/>
                  <a:pt x="39335" y="60427"/>
                  <a:pt x="42792" y="62860"/>
                </a:cubicBezTo>
                <a:close/>
                <a:moveTo>
                  <a:pt x="71694" y="30726"/>
                </a:moveTo>
                <a:cubicBezTo>
                  <a:pt x="71694" y="25061"/>
                  <a:pt x="76270" y="20484"/>
                  <a:pt x="81935" y="20484"/>
                </a:cubicBezTo>
                <a:lnTo>
                  <a:pt x="153629" y="20484"/>
                </a:lnTo>
                <a:cubicBezTo>
                  <a:pt x="159294" y="20484"/>
                  <a:pt x="163871" y="25061"/>
                  <a:pt x="163871" y="30726"/>
                </a:cubicBezTo>
                <a:cubicBezTo>
                  <a:pt x="163871" y="36391"/>
                  <a:pt x="159294" y="40968"/>
                  <a:pt x="153629" y="40968"/>
                </a:cubicBezTo>
                <a:lnTo>
                  <a:pt x="81935" y="40968"/>
                </a:lnTo>
                <a:cubicBezTo>
                  <a:pt x="76270" y="40968"/>
                  <a:pt x="71694" y="36391"/>
                  <a:pt x="71694" y="30726"/>
                </a:cubicBezTo>
                <a:close/>
                <a:moveTo>
                  <a:pt x="71694" y="81935"/>
                </a:moveTo>
                <a:cubicBezTo>
                  <a:pt x="71694" y="76270"/>
                  <a:pt x="76270" y="71694"/>
                  <a:pt x="81935" y="71694"/>
                </a:cubicBezTo>
                <a:lnTo>
                  <a:pt x="153629" y="71694"/>
                </a:lnTo>
                <a:cubicBezTo>
                  <a:pt x="159294" y="71694"/>
                  <a:pt x="163871" y="76270"/>
                  <a:pt x="163871" y="81935"/>
                </a:cubicBezTo>
                <a:cubicBezTo>
                  <a:pt x="163871" y="87601"/>
                  <a:pt x="159294" y="92177"/>
                  <a:pt x="153629" y="92177"/>
                </a:cubicBezTo>
                <a:lnTo>
                  <a:pt x="81935" y="92177"/>
                </a:lnTo>
                <a:cubicBezTo>
                  <a:pt x="76270" y="92177"/>
                  <a:pt x="71694" y="87601"/>
                  <a:pt x="71694" y="81935"/>
                </a:cubicBezTo>
                <a:close/>
                <a:moveTo>
                  <a:pt x="51210" y="133145"/>
                </a:moveTo>
                <a:cubicBezTo>
                  <a:pt x="51210" y="127480"/>
                  <a:pt x="55787" y="122903"/>
                  <a:pt x="61452" y="122903"/>
                </a:cubicBezTo>
                <a:lnTo>
                  <a:pt x="153629" y="122903"/>
                </a:lnTo>
                <a:cubicBezTo>
                  <a:pt x="159294" y="122903"/>
                  <a:pt x="163871" y="127480"/>
                  <a:pt x="163871" y="133145"/>
                </a:cubicBezTo>
                <a:cubicBezTo>
                  <a:pt x="163871" y="138810"/>
                  <a:pt x="159294" y="143387"/>
                  <a:pt x="153629" y="143387"/>
                </a:cubicBezTo>
                <a:lnTo>
                  <a:pt x="61452" y="143387"/>
                </a:lnTo>
                <a:cubicBezTo>
                  <a:pt x="55787" y="143387"/>
                  <a:pt x="51210" y="138810"/>
                  <a:pt x="51210" y="133145"/>
                </a:cubicBezTo>
                <a:close/>
                <a:moveTo>
                  <a:pt x="20484" y="120343"/>
                </a:moveTo>
                <a:cubicBezTo>
                  <a:pt x="27550" y="120343"/>
                  <a:pt x="33286" y="126079"/>
                  <a:pt x="33286" y="133145"/>
                </a:cubicBezTo>
                <a:cubicBezTo>
                  <a:pt x="33286" y="140211"/>
                  <a:pt x="27550" y="145948"/>
                  <a:pt x="20484" y="145948"/>
                </a:cubicBezTo>
                <a:cubicBezTo>
                  <a:pt x="13418" y="145948"/>
                  <a:pt x="7681" y="140211"/>
                  <a:pt x="7681" y="133145"/>
                </a:cubicBezTo>
                <a:cubicBezTo>
                  <a:pt x="7681" y="126079"/>
                  <a:pt x="13418" y="120343"/>
                  <a:pt x="20484" y="120343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4" name="Text 32"/>
          <p:cNvSpPr/>
          <p:nvPr/>
        </p:nvSpPr>
        <p:spPr>
          <a:xfrm>
            <a:off x="8496710" y="1442065"/>
            <a:ext cx="3285613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Контролируемые параметры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8291871" y="1802581"/>
            <a:ext cx="3408516" cy="524387"/>
          </a:xfrm>
          <a:custGeom>
            <a:avLst/>
            <a:gdLst/>
            <a:ahLst/>
            <a:cxnLst/>
            <a:rect l="l" t="t" r="r" b="b"/>
            <a:pathLst>
              <a:path w="3408516" h="524387">
                <a:moveTo>
                  <a:pt x="65548" y="0"/>
                </a:moveTo>
                <a:lnTo>
                  <a:pt x="3342968" y="0"/>
                </a:lnTo>
                <a:cubicBezTo>
                  <a:pt x="3379169" y="0"/>
                  <a:pt x="3408516" y="29347"/>
                  <a:pt x="3408516" y="65548"/>
                </a:cubicBezTo>
                <a:lnTo>
                  <a:pt x="3408516" y="458839"/>
                </a:lnTo>
                <a:cubicBezTo>
                  <a:pt x="3408516" y="495040"/>
                  <a:pt x="3379169" y="524387"/>
                  <a:pt x="3342968" y="524387"/>
                </a:cubicBezTo>
                <a:lnTo>
                  <a:pt x="65548" y="524387"/>
                </a:lnTo>
                <a:cubicBezTo>
                  <a:pt x="29347" y="524387"/>
                  <a:pt x="0" y="495040"/>
                  <a:pt x="0" y="458839"/>
                </a:cubicBezTo>
                <a:lnTo>
                  <a:pt x="0" y="65548"/>
                </a:lnTo>
                <a:cubicBezTo>
                  <a:pt x="0" y="29371"/>
                  <a:pt x="29371" y="0"/>
                  <a:pt x="6554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6" name="Shape 34"/>
          <p:cNvSpPr/>
          <p:nvPr/>
        </p:nvSpPr>
        <p:spPr>
          <a:xfrm>
            <a:off x="8390194" y="1900903"/>
            <a:ext cx="327742" cy="327742"/>
          </a:xfrm>
          <a:custGeom>
            <a:avLst/>
            <a:gdLst/>
            <a:ahLst/>
            <a:cxnLst/>
            <a:rect l="l" t="t" r="r" b="b"/>
            <a:pathLst>
              <a:path w="327742" h="327742">
                <a:moveTo>
                  <a:pt x="163871" y="0"/>
                </a:moveTo>
                <a:lnTo>
                  <a:pt x="163871" y="0"/>
                </a:lnTo>
                <a:cubicBezTo>
                  <a:pt x="254314" y="0"/>
                  <a:pt x="327742" y="73428"/>
                  <a:pt x="327742" y="163871"/>
                </a:cubicBezTo>
                <a:lnTo>
                  <a:pt x="327742" y="163871"/>
                </a:lnTo>
                <a:cubicBezTo>
                  <a:pt x="327742" y="254314"/>
                  <a:pt x="254314" y="327742"/>
                  <a:pt x="163871" y="327742"/>
                </a:cubicBezTo>
                <a:lnTo>
                  <a:pt x="163871" y="327742"/>
                </a:lnTo>
                <a:cubicBezTo>
                  <a:pt x="73428" y="327742"/>
                  <a:pt x="0" y="254314"/>
                  <a:pt x="0" y="163871"/>
                </a:cubicBezTo>
                <a:lnTo>
                  <a:pt x="0" y="163871"/>
                </a:lnTo>
                <a:cubicBezTo>
                  <a:pt x="0" y="73428"/>
                  <a:pt x="73428" y="0"/>
                  <a:pt x="16387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8467008" y="1950065"/>
            <a:ext cx="245806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01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816258" y="1966452"/>
            <a:ext cx="1663290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2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Геометрия и размещение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291871" y="2425290"/>
            <a:ext cx="3408516" cy="524387"/>
          </a:xfrm>
          <a:custGeom>
            <a:avLst/>
            <a:gdLst/>
            <a:ahLst/>
            <a:cxnLst/>
            <a:rect l="l" t="t" r="r" b="b"/>
            <a:pathLst>
              <a:path w="3408516" h="524387">
                <a:moveTo>
                  <a:pt x="65548" y="0"/>
                </a:moveTo>
                <a:lnTo>
                  <a:pt x="3342968" y="0"/>
                </a:lnTo>
                <a:cubicBezTo>
                  <a:pt x="3379169" y="0"/>
                  <a:pt x="3408516" y="29347"/>
                  <a:pt x="3408516" y="65548"/>
                </a:cubicBezTo>
                <a:lnTo>
                  <a:pt x="3408516" y="458839"/>
                </a:lnTo>
                <a:cubicBezTo>
                  <a:pt x="3408516" y="495040"/>
                  <a:pt x="3379169" y="524387"/>
                  <a:pt x="3342968" y="524387"/>
                </a:cubicBezTo>
                <a:lnTo>
                  <a:pt x="65548" y="524387"/>
                </a:lnTo>
                <a:cubicBezTo>
                  <a:pt x="29347" y="524387"/>
                  <a:pt x="0" y="495040"/>
                  <a:pt x="0" y="458839"/>
                </a:cubicBezTo>
                <a:lnTo>
                  <a:pt x="0" y="65548"/>
                </a:lnTo>
                <a:cubicBezTo>
                  <a:pt x="0" y="29371"/>
                  <a:pt x="29371" y="0"/>
                  <a:pt x="6554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0" name="Shape 38"/>
          <p:cNvSpPr/>
          <p:nvPr/>
        </p:nvSpPr>
        <p:spPr>
          <a:xfrm>
            <a:off x="8390194" y="2523613"/>
            <a:ext cx="327742" cy="327742"/>
          </a:xfrm>
          <a:custGeom>
            <a:avLst/>
            <a:gdLst/>
            <a:ahLst/>
            <a:cxnLst/>
            <a:rect l="l" t="t" r="r" b="b"/>
            <a:pathLst>
              <a:path w="327742" h="327742">
                <a:moveTo>
                  <a:pt x="163871" y="0"/>
                </a:moveTo>
                <a:lnTo>
                  <a:pt x="163871" y="0"/>
                </a:lnTo>
                <a:cubicBezTo>
                  <a:pt x="254314" y="0"/>
                  <a:pt x="327742" y="73428"/>
                  <a:pt x="327742" y="163871"/>
                </a:cubicBezTo>
                <a:lnTo>
                  <a:pt x="327742" y="163871"/>
                </a:lnTo>
                <a:cubicBezTo>
                  <a:pt x="327742" y="254314"/>
                  <a:pt x="254314" y="327742"/>
                  <a:pt x="163871" y="327742"/>
                </a:cubicBezTo>
                <a:lnTo>
                  <a:pt x="163871" y="327742"/>
                </a:lnTo>
                <a:cubicBezTo>
                  <a:pt x="73428" y="327742"/>
                  <a:pt x="0" y="254314"/>
                  <a:pt x="0" y="163871"/>
                </a:cubicBezTo>
                <a:lnTo>
                  <a:pt x="0" y="163871"/>
                </a:lnTo>
                <a:cubicBezTo>
                  <a:pt x="0" y="73428"/>
                  <a:pt x="73428" y="0"/>
                  <a:pt x="16387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8467008" y="2572774"/>
            <a:ext cx="245806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02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816258" y="2589161"/>
            <a:ext cx="1646903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2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Механическая прочность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291871" y="3048000"/>
            <a:ext cx="3408516" cy="524387"/>
          </a:xfrm>
          <a:custGeom>
            <a:avLst/>
            <a:gdLst/>
            <a:ahLst/>
            <a:cxnLst/>
            <a:rect l="l" t="t" r="r" b="b"/>
            <a:pathLst>
              <a:path w="3408516" h="524387">
                <a:moveTo>
                  <a:pt x="65548" y="0"/>
                </a:moveTo>
                <a:lnTo>
                  <a:pt x="3342968" y="0"/>
                </a:lnTo>
                <a:cubicBezTo>
                  <a:pt x="3379169" y="0"/>
                  <a:pt x="3408516" y="29347"/>
                  <a:pt x="3408516" y="65548"/>
                </a:cubicBezTo>
                <a:lnTo>
                  <a:pt x="3408516" y="458839"/>
                </a:lnTo>
                <a:cubicBezTo>
                  <a:pt x="3408516" y="495040"/>
                  <a:pt x="3379169" y="524387"/>
                  <a:pt x="3342968" y="524387"/>
                </a:cubicBezTo>
                <a:lnTo>
                  <a:pt x="65548" y="524387"/>
                </a:lnTo>
                <a:cubicBezTo>
                  <a:pt x="29347" y="524387"/>
                  <a:pt x="0" y="495040"/>
                  <a:pt x="0" y="458839"/>
                </a:cubicBezTo>
                <a:lnTo>
                  <a:pt x="0" y="65548"/>
                </a:lnTo>
                <a:cubicBezTo>
                  <a:pt x="0" y="29371"/>
                  <a:pt x="29371" y="0"/>
                  <a:pt x="6554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4" name="Shape 42"/>
          <p:cNvSpPr/>
          <p:nvPr/>
        </p:nvSpPr>
        <p:spPr>
          <a:xfrm>
            <a:off x="8390194" y="3146323"/>
            <a:ext cx="327742" cy="327742"/>
          </a:xfrm>
          <a:custGeom>
            <a:avLst/>
            <a:gdLst/>
            <a:ahLst/>
            <a:cxnLst/>
            <a:rect l="l" t="t" r="r" b="b"/>
            <a:pathLst>
              <a:path w="327742" h="327742">
                <a:moveTo>
                  <a:pt x="163871" y="0"/>
                </a:moveTo>
                <a:lnTo>
                  <a:pt x="163871" y="0"/>
                </a:lnTo>
                <a:cubicBezTo>
                  <a:pt x="254314" y="0"/>
                  <a:pt x="327742" y="73428"/>
                  <a:pt x="327742" y="163871"/>
                </a:cubicBezTo>
                <a:lnTo>
                  <a:pt x="327742" y="163871"/>
                </a:lnTo>
                <a:cubicBezTo>
                  <a:pt x="327742" y="254314"/>
                  <a:pt x="254314" y="327742"/>
                  <a:pt x="163871" y="327742"/>
                </a:cubicBezTo>
                <a:lnTo>
                  <a:pt x="163871" y="327742"/>
                </a:lnTo>
                <a:cubicBezTo>
                  <a:pt x="73428" y="327742"/>
                  <a:pt x="0" y="254314"/>
                  <a:pt x="0" y="163871"/>
                </a:cubicBezTo>
                <a:lnTo>
                  <a:pt x="0" y="163871"/>
                </a:lnTo>
                <a:cubicBezTo>
                  <a:pt x="0" y="73428"/>
                  <a:pt x="73428" y="0"/>
                  <a:pt x="16387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8467008" y="3195484"/>
            <a:ext cx="245806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03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816258" y="3211871"/>
            <a:ext cx="1097935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2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Электропитание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291871" y="3670710"/>
            <a:ext cx="3408516" cy="524387"/>
          </a:xfrm>
          <a:custGeom>
            <a:avLst/>
            <a:gdLst/>
            <a:ahLst/>
            <a:cxnLst/>
            <a:rect l="l" t="t" r="r" b="b"/>
            <a:pathLst>
              <a:path w="3408516" h="524387">
                <a:moveTo>
                  <a:pt x="65548" y="0"/>
                </a:moveTo>
                <a:lnTo>
                  <a:pt x="3342968" y="0"/>
                </a:lnTo>
                <a:cubicBezTo>
                  <a:pt x="3379169" y="0"/>
                  <a:pt x="3408516" y="29347"/>
                  <a:pt x="3408516" y="65548"/>
                </a:cubicBezTo>
                <a:lnTo>
                  <a:pt x="3408516" y="458839"/>
                </a:lnTo>
                <a:cubicBezTo>
                  <a:pt x="3408516" y="495040"/>
                  <a:pt x="3379169" y="524387"/>
                  <a:pt x="3342968" y="524387"/>
                </a:cubicBezTo>
                <a:lnTo>
                  <a:pt x="65548" y="524387"/>
                </a:lnTo>
                <a:cubicBezTo>
                  <a:pt x="29347" y="524387"/>
                  <a:pt x="0" y="495040"/>
                  <a:pt x="0" y="458839"/>
                </a:cubicBezTo>
                <a:lnTo>
                  <a:pt x="0" y="65548"/>
                </a:lnTo>
                <a:cubicBezTo>
                  <a:pt x="0" y="29371"/>
                  <a:pt x="29371" y="0"/>
                  <a:pt x="6554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8" name="Shape 46"/>
          <p:cNvSpPr/>
          <p:nvPr/>
        </p:nvSpPr>
        <p:spPr>
          <a:xfrm>
            <a:off x="8390194" y="3769032"/>
            <a:ext cx="327742" cy="327742"/>
          </a:xfrm>
          <a:custGeom>
            <a:avLst/>
            <a:gdLst/>
            <a:ahLst/>
            <a:cxnLst/>
            <a:rect l="l" t="t" r="r" b="b"/>
            <a:pathLst>
              <a:path w="327742" h="327742">
                <a:moveTo>
                  <a:pt x="163871" y="0"/>
                </a:moveTo>
                <a:lnTo>
                  <a:pt x="163871" y="0"/>
                </a:lnTo>
                <a:cubicBezTo>
                  <a:pt x="254314" y="0"/>
                  <a:pt x="327742" y="73428"/>
                  <a:pt x="327742" y="163871"/>
                </a:cubicBezTo>
                <a:lnTo>
                  <a:pt x="327742" y="163871"/>
                </a:lnTo>
                <a:cubicBezTo>
                  <a:pt x="327742" y="254314"/>
                  <a:pt x="254314" y="327742"/>
                  <a:pt x="163871" y="327742"/>
                </a:cubicBezTo>
                <a:lnTo>
                  <a:pt x="163871" y="327742"/>
                </a:lnTo>
                <a:cubicBezTo>
                  <a:pt x="73428" y="327742"/>
                  <a:pt x="0" y="254314"/>
                  <a:pt x="0" y="163871"/>
                </a:cubicBezTo>
                <a:lnTo>
                  <a:pt x="0" y="163871"/>
                </a:lnTo>
                <a:cubicBezTo>
                  <a:pt x="0" y="73428"/>
                  <a:pt x="73428" y="0"/>
                  <a:pt x="16387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8467008" y="3818194"/>
            <a:ext cx="245806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04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816258" y="3834581"/>
            <a:ext cx="1065161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2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Термодинамика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91871" y="4293419"/>
            <a:ext cx="3408516" cy="524387"/>
          </a:xfrm>
          <a:custGeom>
            <a:avLst/>
            <a:gdLst/>
            <a:ahLst/>
            <a:cxnLst/>
            <a:rect l="l" t="t" r="r" b="b"/>
            <a:pathLst>
              <a:path w="3408516" h="524387">
                <a:moveTo>
                  <a:pt x="65548" y="0"/>
                </a:moveTo>
                <a:lnTo>
                  <a:pt x="3342968" y="0"/>
                </a:lnTo>
                <a:cubicBezTo>
                  <a:pt x="3379169" y="0"/>
                  <a:pt x="3408516" y="29347"/>
                  <a:pt x="3408516" y="65548"/>
                </a:cubicBezTo>
                <a:lnTo>
                  <a:pt x="3408516" y="458839"/>
                </a:lnTo>
                <a:cubicBezTo>
                  <a:pt x="3408516" y="495040"/>
                  <a:pt x="3379169" y="524387"/>
                  <a:pt x="3342968" y="524387"/>
                </a:cubicBezTo>
                <a:lnTo>
                  <a:pt x="65548" y="524387"/>
                </a:lnTo>
                <a:cubicBezTo>
                  <a:pt x="29347" y="524387"/>
                  <a:pt x="0" y="495040"/>
                  <a:pt x="0" y="458839"/>
                </a:cubicBezTo>
                <a:lnTo>
                  <a:pt x="0" y="65548"/>
                </a:lnTo>
                <a:cubicBezTo>
                  <a:pt x="0" y="29371"/>
                  <a:pt x="29371" y="0"/>
                  <a:pt x="6554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52" name="Shape 50"/>
          <p:cNvSpPr/>
          <p:nvPr/>
        </p:nvSpPr>
        <p:spPr>
          <a:xfrm>
            <a:off x="8390194" y="4391742"/>
            <a:ext cx="327742" cy="327742"/>
          </a:xfrm>
          <a:custGeom>
            <a:avLst/>
            <a:gdLst/>
            <a:ahLst/>
            <a:cxnLst/>
            <a:rect l="l" t="t" r="r" b="b"/>
            <a:pathLst>
              <a:path w="327742" h="327742">
                <a:moveTo>
                  <a:pt x="163871" y="0"/>
                </a:moveTo>
                <a:lnTo>
                  <a:pt x="163871" y="0"/>
                </a:lnTo>
                <a:cubicBezTo>
                  <a:pt x="254314" y="0"/>
                  <a:pt x="327742" y="73428"/>
                  <a:pt x="327742" y="163871"/>
                </a:cubicBezTo>
                <a:lnTo>
                  <a:pt x="327742" y="163871"/>
                </a:lnTo>
                <a:cubicBezTo>
                  <a:pt x="327742" y="254314"/>
                  <a:pt x="254314" y="327742"/>
                  <a:pt x="163871" y="327742"/>
                </a:cubicBezTo>
                <a:lnTo>
                  <a:pt x="163871" y="327742"/>
                </a:lnTo>
                <a:cubicBezTo>
                  <a:pt x="73428" y="327742"/>
                  <a:pt x="0" y="254314"/>
                  <a:pt x="0" y="163871"/>
                </a:cubicBezTo>
                <a:lnTo>
                  <a:pt x="0" y="163871"/>
                </a:lnTo>
                <a:cubicBezTo>
                  <a:pt x="0" y="73428"/>
                  <a:pt x="73428" y="0"/>
                  <a:pt x="16387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8467008" y="4440903"/>
            <a:ext cx="245806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05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816258" y="4457290"/>
            <a:ext cx="1188065" cy="196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2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Кабельная логика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136194" y="5588000"/>
            <a:ext cx="3719871" cy="1097935"/>
          </a:xfrm>
          <a:custGeom>
            <a:avLst/>
            <a:gdLst/>
            <a:ahLst/>
            <a:cxnLst/>
            <a:rect l="l" t="t" r="r" b="b"/>
            <a:pathLst>
              <a:path w="3719871" h="1097935">
                <a:moveTo>
                  <a:pt x="65547" y="0"/>
                </a:moveTo>
                <a:lnTo>
                  <a:pt x="3654324" y="0"/>
                </a:lnTo>
                <a:cubicBezTo>
                  <a:pt x="3690525" y="0"/>
                  <a:pt x="3719871" y="29346"/>
                  <a:pt x="3719871" y="65547"/>
                </a:cubicBezTo>
                <a:lnTo>
                  <a:pt x="3719871" y="1032389"/>
                </a:lnTo>
                <a:cubicBezTo>
                  <a:pt x="3719871" y="1068589"/>
                  <a:pt x="3690525" y="1097935"/>
                  <a:pt x="3654324" y="1097935"/>
                </a:cubicBezTo>
                <a:lnTo>
                  <a:pt x="65547" y="1097935"/>
                </a:lnTo>
                <a:cubicBezTo>
                  <a:pt x="29346" y="1097935"/>
                  <a:pt x="0" y="1068589"/>
                  <a:pt x="0" y="1032389"/>
                </a:cubicBezTo>
                <a:lnTo>
                  <a:pt x="0" y="65547"/>
                </a:lnTo>
                <a:cubicBezTo>
                  <a:pt x="0" y="29346"/>
                  <a:pt x="29346" y="0"/>
                  <a:pt x="65547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4ECDC4">
                  <a:alpha val="5000"/>
                </a:srgbClr>
              </a:gs>
            </a:gsLst>
            <a:lin ang="2700000" scaled="1"/>
          </a:gradFill>
          <a:ln w="25400">
            <a:solidFill>
              <a:srgbClr val="4ECDC4">
                <a:alpha val="50196"/>
              </a:srgbClr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8271387" y="5760065"/>
            <a:ext cx="3449484" cy="229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1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Гарантия совместимости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8275484" y="6087806"/>
            <a:ext cx="3441290" cy="4260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032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Инфраструктура проверена до выхода специалистов на площадку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eu-images.contentstack.com/f76f3e151a37977666a96d50121db7e2f6d0b00b.jpg">    </p:cNvPr>
          <p:cNvPicPr>
            <a:picLocks noChangeAspect="1"/>
          </p:cNvPicPr>
          <p:nvPr/>
        </p:nvPicPr>
        <p:blipFill>
          <a:blip r:embed="rId1">
            <a:alphaModFix amt="25000"/>
          </a:blip>
          <a:srcRect l="0" r="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5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1A1D21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424413" y="332184"/>
            <a:ext cx="1343025" cy="895350"/>
          </a:xfrm>
          <a:custGeom>
            <a:avLst/>
            <a:gdLst/>
            <a:ahLst/>
            <a:cxnLst/>
            <a:rect l="l" t="t" r="r" b="b"/>
            <a:pathLst>
              <a:path w="1343025" h="895350">
                <a:moveTo>
                  <a:pt x="76203" y="0"/>
                </a:moveTo>
                <a:lnTo>
                  <a:pt x="1266822" y="0"/>
                </a:lnTo>
                <a:cubicBezTo>
                  <a:pt x="1308908" y="0"/>
                  <a:pt x="1343025" y="34117"/>
                  <a:pt x="1343025" y="76203"/>
                </a:cubicBezTo>
                <a:lnTo>
                  <a:pt x="1343025" y="819147"/>
                </a:lnTo>
                <a:cubicBezTo>
                  <a:pt x="1343025" y="861233"/>
                  <a:pt x="1308908" y="895350"/>
                  <a:pt x="1266822" y="895350"/>
                </a:cubicBezTo>
                <a:lnTo>
                  <a:pt x="76203" y="895350"/>
                </a:lnTo>
                <a:cubicBezTo>
                  <a:pt x="34117" y="895350"/>
                  <a:pt x="0" y="861233"/>
                  <a:pt x="0" y="819147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810176" y="494109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285750" y="0"/>
                </a:moveTo>
                <a:cubicBezTo>
                  <a:pt x="290885" y="0"/>
                  <a:pt x="296019" y="1116"/>
                  <a:pt x="300707" y="3237"/>
                </a:cubicBezTo>
                <a:lnTo>
                  <a:pt x="511001" y="92422"/>
                </a:lnTo>
                <a:cubicBezTo>
                  <a:pt x="535558" y="102803"/>
                  <a:pt x="553864" y="127025"/>
                  <a:pt x="553752" y="156270"/>
                </a:cubicBezTo>
                <a:cubicBezTo>
                  <a:pt x="553194" y="266998"/>
                  <a:pt x="507653" y="469590"/>
                  <a:pt x="315330" y="561677"/>
                </a:cubicBezTo>
                <a:cubicBezTo>
                  <a:pt x="296689" y="570607"/>
                  <a:pt x="275034" y="570607"/>
                  <a:pt x="256394" y="561677"/>
                </a:cubicBezTo>
                <a:cubicBezTo>
                  <a:pt x="63959" y="469590"/>
                  <a:pt x="18529" y="266998"/>
                  <a:pt x="17971" y="156270"/>
                </a:cubicBezTo>
                <a:cubicBezTo>
                  <a:pt x="17859" y="127025"/>
                  <a:pt x="36165" y="102803"/>
                  <a:pt x="60722" y="92422"/>
                </a:cubicBezTo>
                <a:lnTo>
                  <a:pt x="270904" y="3237"/>
                </a:lnTo>
                <a:cubicBezTo>
                  <a:pt x="275592" y="1116"/>
                  <a:pt x="280615" y="0"/>
                  <a:pt x="285750" y="0"/>
                </a:cubicBezTo>
                <a:close/>
                <a:moveTo>
                  <a:pt x="285750" y="74563"/>
                </a:moveTo>
                <a:lnTo>
                  <a:pt x="285750" y="496602"/>
                </a:lnTo>
                <a:cubicBezTo>
                  <a:pt x="439787" y="422039"/>
                  <a:pt x="481199" y="256840"/>
                  <a:pt x="482203" y="157944"/>
                </a:cubicBezTo>
                <a:lnTo>
                  <a:pt x="285750" y="74675"/>
                </a:lnTo>
                <a:lnTo>
                  <a:pt x="285750" y="74675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" name="Text 3"/>
          <p:cNvSpPr/>
          <p:nvPr/>
        </p:nvSpPr>
        <p:spPr>
          <a:xfrm>
            <a:off x="1616794" y="1541859"/>
            <a:ext cx="896302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ГАРАНТИЯ СОВМЕСТИМОСТИ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ВАШЕЙ ИНФРАСТРУКТУРЫ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81526" y="3275409"/>
            <a:ext cx="1828800" cy="38100"/>
          </a:xfrm>
          <a:custGeom>
            <a:avLst/>
            <a:gdLst/>
            <a:ahLst/>
            <a:cxnLst/>
            <a:rect l="l" t="t" r="r" b="b"/>
            <a:pathLst>
              <a:path w="1828800" h="38100">
                <a:moveTo>
                  <a:pt x="0" y="0"/>
                </a:moveTo>
                <a:lnTo>
                  <a:pt x="1828800" y="0"/>
                </a:lnTo>
                <a:lnTo>
                  <a:pt x="1828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00000">
                  <a:alpha val="0"/>
                </a:srgbClr>
              </a:gs>
              <a:gs pos="50000">
                <a:srgbClr val="4ECDC4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1757288" y="3694509"/>
            <a:ext cx="8677275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Система превентивного контроля рисков обеспечивает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надежность и безопасность развертывания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серверной инфраструктуры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625352" y="59257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1789658" y="6087666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189979" y="118709"/>
                </a:moveTo>
                <a:lnTo>
                  <a:pt x="145331" y="190147"/>
                </a:lnTo>
                <a:cubicBezTo>
                  <a:pt x="142987" y="193886"/>
                  <a:pt x="138968" y="196230"/>
                  <a:pt x="134559" y="196453"/>
                </a:cubicBezTo>
                <a:cubicBezTo>
                  <a:pt x="130150" y="196676"/>
                  <a:pt x="125909" y="194667"/>
                  <a:pt x="123285" y="191095"/>
                </a:cubicBezTo>
                <a:lnTo>
                  <a:pt x="96496" y="155377"/>
                </a:lnTo>
                <a:cubicBezTo>
                  <a:pt x="92032" y="149461"/>
                  <a:pt x="93259" y="141089"/>
                  <a:pt x="99175" y="136624"/>
                </a:cubicBezTo>
                <a:cubicBezTo>
                  <a:pt x="105091" y="132159"/>
                  <a:pt x="113463" y="133387"/>
                  <a:pt x="117928" y="139303"/>
                </a:cubicBezTo>
                <a:lnTo>
                  <a:pt x="132997" y="159395"/>
                </a:lnTo>
                <a:lnTo>
                  <a:pt x="167264" y="104533"/>
                </a:lnTo>
                <a:cubicBezTo>
                  <a:pt x="171171" y="98282"/>
                  <a:pt x="179431" y="96329"/>
                  <a:pt x="185738" y="100292"/>
                </a:cubicBezTo>
                <a:cubicBezTo>
                  <a:pt x="192044" y="104254"/>
                  <a:pt x="193942" y="112458"/>
                  <a:pt x="189979" y="11876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1" name="Text 8"/>
          <p:cNvSpPr/>
          <p:nvPr/>
        </p:nvSpPr>
        <p:spPr>
          <a:xfrm>
            <a:off x="2387352" y="5925741"/>
            <a:ext cx="17240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90%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2387352" y="6268641"/>
            <a:ext cx="166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ошибок исключено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345037" y="5925741"/>
            <a:ext cx="9525" cy="609600"/>
          </a:xfrm>
          <a:custGeom>
            <a:avLst/>
            <a:gdLst/>
            <a:ahLst/>
            <a:cxnLst/>
            <a:rect l="l" t="t" r="r" b="b"/>
            <a:pathLst>
              <a:path w="9525" h="609600">
                <a:moveTo>
                  <a:pt x="0" y="0"/>
                </a:moveTo>
                <a:lnTo>
                  <a:pt x="9525" y="0"/>
                </a:lnTo>
                <a:lnTo>
                  <a:pt x="95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4735562" y="59257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4864150" y="6087666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232116" y="117481"/>
                </a:moveTo>
                <a:cubicBezTo>
                  <a:pt x="238925" y="115639"/>
                  <a:pt x="246069" y="118876"/>
                  <a:pt x="249138" y="125183"/>
                </a:cubicBezTo>
                <a:lnTo>
                  <a:pt x="259519" y="146168"/>
                </a:lnTo>
                <a:cubicBezTo>
                  <a:pt x="265268" y="146949"/>
                  <a:pt x="270904" y="148512"/>
                  <a:pt x="276206" y="150688"/>
                </a:cubicBezTo>
                <a:lnTo>
                  <a:pt x="295740" y="137685"/>
                </a:lnTo>
                <a:cubicBezTo>
                  <a:pt x="301600" y="133778"/>
                  <a:pt x="309358" y="134559"/>
                  <a:pt x="314325" y="139526"/>
                </a:cubicBezTo>
                <a:lnTo>
                  <a:pt x="325041" y="150242"/>
                </a:lnTo>
                <a:cubicBezTo>
                  <a:pt x="330008" y="155209"/>
                  <a:pt x="330789" y="163023"/>
                  <a:pt x="326882" y="168827"/>
                </a:cubicBezTo>
                <a:lnTo>
                  <a:pt x="313879" y="188305"/>
                </a:lnTo>
                <a:cubicBezTo>
                  <a:pt x="314939" y="190928"/>
                  <a:pt x="315888" y="193663"/>
                  <a:pt x="316669" y="196509"/>
                </a:cubicBezTo>
                <a:cubicBezTo>
                  <a:pt x="317450" y="199355"/>
                  <a:pt x="317953" y="202146"/>
                  <a:pt x="318343" y="204992"/>
                </a:cubicBezTo>
                <a:lnTo>
                  <a:pt x="339384" y="215373"/>
                </a:lnTo>
                <a:cubicBezTo>
                  <a:pt x="345691" y="218498"/>
                  <a:pt x="348928" y="225642"/>
                  <a:pt x="347086" y="232395"/>
                </a:cubicBezTo>
                <a:lnTo>
                  <a:pt x="343179" y="247017"/>
                </a:lnTo>
                <a:cubicBezTo>
                  <a:pt x="341337" y="253771"/>
                  <a:pt x="335031" y="258347"/>
                  <a:pt x="327999" y="257901"/>
                </a:cubicBezTo>
                <a:lnTo>
                  <a:pt x="304558" y="256394"/>
                </a:lnTo>
                <a:cubicBezTo>
                  <a:pt x="301042" y="260914"/>
                  <a:pt x="296968" y="265100"/>
                  <a:pt x="292336" y="268672"/>
                </a:cubicBezTo>
                <a:lnTo>
                  <a:pt x="293843" y="292057"/>
                </a:lnTo>
                <a:cubicBezTo>
                  <a:pt x="294289" y="299089"/>
                  <a:pt x="289713" y="305451"/>
                  <a:pt x="282959" y="307237"/>
                </a:cubicBezTo>
                <a:lnTo>
                  <a:pt x="268337" y="311144"/>
                </a:lnTo>
                <a:cubicBezTo>
                  <a:pt x="261528" y="312986"/>
                  <a:pt x="254440" y="309749"/>
                  <a:pt x="251315" y="303442"/>
                </a:cubicBezTo>
                <a:lnTo>
                  <a:pt x="240934" y="282457"/>
                </a:lnTo>
                <a:cubicBezTo>
                  <a:pt x="235186" y="281676"/>
                  <a:pt x="229549" y="280113"/>
                  <a:pt x="224247" y="277937"/>
                </a:cubicBezTo>
                <a:lnTo>
                  <a:pt x="204713" y="290940"/>
                </a:lnTo>
                <a:cubicBezTo>
                  <a:pt x="198853" y="294847"/>
                  <a:pt x="191095" y="294066"/>
                  <a:pt x="186128" y="289099"/>
                </a:cubicBezTo>
                <a:lnTo>
                  <a:pt x="175413" y="278383"/>
                </a:lnTo>
                <a:cubicBezTo>
                  <a:pt x="170445" y="273416"/>
                  <a:pt x="169664" y="265658"/>
                  <a:pt x="173571" y="259798"/>
                </a:cubicBezTo>
                <a:lnTo>
                  <a:pt x="186575" y="240264"/>
                </a:lnTo>
                <a:cubicBezTo>
                  <a:pt x="185514" y="237641"/>
                  <a:pt x="184565" y="234907"/>
                  <a:pt x="183784" y="232060"/>
                </a:cubicBezTo>
                <a:cubicBezTo>
                  <a:pt x="183003" y="229214"/>
                  <a:pt x="182500" y="226368"/>
                  <a:pt x="182110" y="223577"/>
                </a:cubicBezTo>
                <a:lnTo>
                  <a:pt x="161069" y="213196"/>
                </a:lnTo>
                <a:cubicBezTo>
                  <a:pt x="154763" y="210071"/>
                  <a:pt x="151581" y="202927"/>
                  <a:pt x="153367" y="196174"/>
                </a:cubicBezTo>
                <a:lnTo>
                  <a:pt x="157274" y="181552"/>
                </a:lnTo>
                <a:cubicBezTo>
                  <a:pt x="159116" y="174799"/>
                  <a:pt x="165422" y="170222"/>
                  <a:pt x="172455" y="170669"/>
                </a:cubicBezTo>
                <a:lnTo>
                  <a:pt x="195839" y="172176"/>
                </a:lnTo>
                <a:cubicBezTo>
                  <a:pt x="199355" y="167655"/>
                  <a:pt x="203429" y="163469"/>
                  <a:pt x="208062" y="159897"/>
                </a:cubicBezTo>
                <a:lnTo>
                  <a:pt x="206555" y="136568"/>
                </a:lnTo>
                <a:cubicBezTo>
                  <a:pt x="206108" y="129536"/>
                  <a:pt x="210685" y="123174"/>
                  <a:pt x="217438" y="121388"/>
                </a:cubicBezTo>
                <a:lnTo>
                  <a:pt x="232060" y="117481"/>
                </a:lnTo>
                <a:close/>
                <a:moveTo>
                  <a:pt x="250254" y="189756"/>
                </a:moveTo>
                <a:cubicBezTo>
                  <a:pt x="236701" y="189771"/>
                  <a:pt x="225710" y="200787"/>
                  <a:pt x="225726" y="214340"/>
                </a:cubicBezTo>
                <a:cubicBezTo>
                  <a:pt x="225741" y="227894"/>
                  <a:pt x="236757" y="238885"/>
                  <a:pt x="250310" y="238869"/>
                </a:cubicBezTo>
                <a:cubicBezTo>
                  <a:pt x="263863" y="238854"/>
                  <a:pt x="274854" y="227838"/>
                  <a:pt x="274839" y="214285"/>
                </a:cubicBezTo>
                <a:cubicBezTo>
                  <a:pt x="274824" y="200731"/>
                  <a:pt x="263808" y="189740"/>
                  <a:pt x="250254" y="189756"/>
                </a:cubicBezTo>
                <a:close/>
                <a:moveTo>
                  <a:pt x="125518" y="-25394"/>
                </a:moveTo>
                <a:lnTo>
                  <a:pt x="140140" y="-21487"/>
                </a:lnTo>
                <a:cubicBezTo>
                  <a:pt x="146893" y="-19645"/>
                  <a:pt x="151470" y="-13283"/>
                  <a:pt x="151023" y="-6307"/>
                </a:cubicBezTo>
                <a:lnTo>
                  <a:pt x="149516" y="17022"/>
                </a:lnTo>
                <a:cubicBezTo>
                  <a:pt x="154149" y="20594"/>
                  <a:pt x="158223" y="24724"/>
                  <a:pt x="161739" y="29301"/>
                </a:cubicBezTo>
                <a:lnTo>
                  <a:pt x="185179" y="27794"/>
                </a:lnTo>
                <a:cubicBezTo>
                  <a:pt x="192156" y="27347"/>
                  <a:pt x="198518" y="31924"/>
                  <a:pt x="200360" y="38677"/>
                </a:cubicBezTo>
                <a:lnTo>
                  <a:pt x="204267" y="53299"/>
                </a:lnTo>
                <a:cubicBezTo>
                  <a:pt x="206053" y="60052"/>
                  <a:pt x="202871" y="67196"/>
                  <a:pt x="196565" y="70321"/>
                </a:cubicBezTo>
                <a:lnTo>
                  <a:pt x="175524" y="80702"/>
                </a:lnTo>
                <a:cubicBezTo>
                  <a:pt x="175133" y="83548"/>
                  <a:pt x="174575" y="86395"/>
                  <a:pt x="173850" y="89185"/>
                </a:cubicBezTo>
                <a:cubicBezTo>
                  <a:pt x="173124" y="91976"/>
                  <a:pt x="172120" y="94766"/>
                  <a:pt x="171059" y="97389"/>
                </a:cubicBezTo>
                <a:lnTo>
                  <a:pt x="184063" y="116923"/>
                </a:lnTo>
                <a:cubicBezTo>
                  <a:pt x="187970" y="122783"/>
                  <a:pt x="187189" y="130541"/>
                  <a:pt x="182221" y="135508"/>
                </a:cubicBezTo>
                <a:lnTo>
                  <a:pt x="171506" y="146224"/>
                </a:lnTo>
                <a:cubicBezTo>
                  <a:pt x="166539" y="151191"/>
                  <a:pt x="158781" y="151972"/>
                  <a:pt x="152921" y="148065"/>
                </a:cubicBezTo>
                <a:lnTo>
                  <a:pt x="133387" y="135062"/>
                </a:lnTo>
                <a:cubicBezTo>
                  <a:pt x="128085" y="137238"/>
                  <a:pt x="122448" y="138801"/>
                  <a:pt x="116700" y="139582"/>
                </a:cubicBezTo>
                <a:lnTo>
                  <a:pt x="106319" y="160567"/>
                </a:lnTo>
                <a:cubicBezTo>
                  <a:pt x="103194" y="166874"/>
                  <a:pt x="96050" y="170055"/>
                  <a:pt x="89297" y="168269"/>
                </a:cubicBezTo>
                <a:lnTo>
                  <a:pt x="74675" y="164362"/>
                </a:lnTo>
                <a:cubicBezTo>
                  <a:pt x="67866" y="162520"/>
                  <a:pt x="63345" y="156158"/>
                  <a:pt x="63791" y="149182"/>
                </a:cubicBezTo>
                <a:lnTo>
                  <a:pt x="65298" y="125797"/>
                </a:lnTo>
                <a:cubicBezTo>
                  <a:pt x="60666" y="122225"/>
                  <a:pt x="56592" y="118095"/>
                  <a:pt x="53076" y="113519"/>
                </a:cubicBezTo>
                <a:lnTo>
                  <a:pt x="29635" y="115026"/>
                </a:lnTo>
                <a:cubicBezTo>
                  <a:pt x="22659" y="115472"/>
                  <a:pt x="16297" y="110896"/>
                  <a:pt x="14455" y="104142"/>
                </a:cubicBezTo>
                <a:lnTo>
                  <a:pt x="10548" y="89520"/>
                </a:lnTo>
                <a:cubicBezTo>
                  <a:pt x="8762" y="82767"/>
                  <a:pt x="11943" y="75623"/>
                  <a:pt x="18250" y="72498"/>
                </a:cubicBezTo>
                <a:lnTo>
                  <a:pt x="39291" y="62117"/>
                </a:lnTo>
                <a:cubicBezTo>
                  <a:pt x="39681" y="59271"/>
                  <a:pt x="40239" y="56480"/>
                  <a:pt x="40965" y="53634"/>
                </a:cubicBezTo>
                <a:cubicBezTo>
                  <a:pt x="41746" y="50788"/>
                  <a:pt x="42639" y="48053"/>
                  <a:pt x="43755" y="45430"/>
                </a:cubicBezTo>
                <a:lnTo>
                  <a:pt x="30752" y="25952"/>
                </a:lnTo>
                <a:cubicBezTo>
                  <a:pt x="26845" y="20092"/>
                  <a:pt x="27626" y="12334"/>
                  <a:pt x="32593" y="7367"/>
                </a:cubicBezTo>
                <a:lnTo>
                  <a:pt x="43309" y="-3349"/>
                </a:lnTo>
                <a:cubicBezTo>
                  <a:pt x="48276" y="-8316"/>
                  <a:pt x="56034" y="-9097"/>
                  <a:pt x="61894" y="-5190"/>
                </a:cubicBezTo>
                <a:lnTo>
                  <a:pt x="81428" y="7813"/>
                </a:lnTo>
                <a:cubicBezTo>
                  <a:pt x="86730" y="5637"/>
                  <a:pt x="92366" y="4074"/>
                  <a:pt x="98115" y="3293"/>
                </a:cubicBezTo>
                <a:lnTo>
                  <a:pt x="108496" y="-17692"/>
                </a:lnTo>
                <a:cubicBezTo>
                  <a:pt x="111621" y="-23999"/>
                  <a:pt x="118709" y="-27180"/>
                  <a:pt x="125518" y="-25394"/>
                </a:cubicBezTo>
                <a:close/>
                <a:moveTo>
                  <a:pt x="107379" y="46881"/>
                </a:moveTo>
                <a:cubicBezTo>
                  <a:pt x="93826" y="46881"/>
                  <a:pt x="82823" y="57884"/>
                  <a:pt x="82823" y="71438"/>
                </a:cubicBezTo>
                <a:cubicBezTo>
                  <a:pt x="82823" y="84991"/>
                  <a:pt x="93826" y="95994"/>
                  <a:pt x="107379" y="95994"/>
                </a:cubicBezTo>
                <a:cubicBezTo>
                  <a:pt x="120933" y="95994"/>
                  <a:pt x="131936" y="84991"/>
                  <a:pt x="131936" y="71438"/>
                </a:cubicBezTo>
                <a:cubicBezTo>
                  <a:pt x="131936" y="57884"/>
                  <a:pt x="120933" y="46881"/>
                  <a:pt x="107379" y="46881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6" name="Text 13"/>
          <p:cNvSpPr/>
          <p:nvPr/>
        </p:nvSpPr>
        <p:spPr>
          <a:xfrm>
            <a:off x="5497562" y="5925741"/>
            <a:ext cx="16478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497562" y="6268641"/>
            <a:ext cx="1590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модулей контроля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382545" y="5925741"/>
            <a:ext cx="9525" cy="609600"/>
          </a:xfrm>
          <a:custGeom>
            <a:avLst/>
            <a:gdLst/>
            <a:ahLst/>
            <a:cxnLst/>
            <a:rect l="l" t="t" r="r" b="b"/>
            <a:pathLst>
              <a:path w="9525" h="609600">
                <a:moveTo>
                  <a:pt x="0" y="0"/>
                </a:moveTo>
                <a:lnTo>
                  <a:pt x="9525" y="0"/>
                </a:lnTo>
                <a:lnTo>
                  <a:pt x="95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7773070" y="592574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7973095" y="6087666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71438" y="53578"/>
                </a:moveTo>
                <a:lnTo>
                  <a:pt x="71438" y="89297"/>
                </a:lnTo>
                <a:lnTo>
                  <a:pt x="142875" y="89297"/>
                </a:lnTo>
                <a:lnTo>
                  <a:pt x="142875" y="53578"/>
                </a:lnTo>
                <a:cubicBezTo>
                  <a:pt x="142875" y="33877"/>
                  <a:pt x="126857" y="17859"/>
                  <a:pt x="107156" y="17859"/>
                </a:cubicBezTo>
                <a:cubicBezTo>
                  <a:pt x="87455" y="17859"/>
                  <a:pt x="71438" y="33877"/>
                  <a:pt x="71438" y="53578"/>
                </a:cubicBezTo>
                <a:close/>
                <a:moveTo>
                  <a:pt x="35719" y="89297"/>
                </a:moveTo>
                <a:lnTo>
                  <a:pt x="35719" y="53578"/>
                </a:lnTo>
                <a:cubicBezTo>
                  <a:pt x="35719" y="14120"/>
                  <a:pt x="67698" y="-17859"/>
                  <a:pt x="107156" y="-17859"/>
                </a:cubicBezTo>
                <a:cubicBezTo>
                  <a:pt x="146614" y="-17859"/>
                  <a:pt x="178594" y="14120"/>
                  <a:pt x="178594" y="53578"/>
                </a:cubicBezTo>
                <a:lnTo>
                  <a:pt x="178594" y="89297"/>
                </a:lnTo>
                <a:cubicBezTo>
                  <a:pt x="198295" y="89297"/>
                  <a:pt x="214313" y="105315"/>
                  <a:pt x="214313" y="125016"/>
                </a:cubicBezTo>
                <a:lnTo>
                  <a:pt x="214313" y="250031"/>
                </a:lnTo>
                <a:cubicBezTo>
                  <a:pt x="214313" y="269732"/>
                  <a:pt x="198295" y="285750"/>
                  <a:pt x="178594" y="285750"/>
                </a:cubicBezTo>
                <a:lnTo>
                  <a:pt x="35719" y="285750"/>
                </a:lnTo>
                <a:cubicBezTo>
                  <a:pt x="16018" y="285750"/>
                  <a:pt x="0" y="269732"/>
                  <a:pt x="0" y="250031"/>
                </a:cubicBezTo>
                <a:lnTo>
                  <a:pt x="0" y="125016"/>
                </a:lnTo>
                <a:cubicBezTo>
                  <a:pt x="0" y="105315"/>
                  <a:pt x="16018" y="89297"/>
                  <a:pt x="35719" y="89297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1" name="Text 18"/>
          <p:cNvSpPr/>
          <p:nvPr/>
        </p:nvSpPr>
        <p:spPr>
          <a:xfrm>
            <a:off x="8535070" y="5925741"/>
            <a:ext cx="21717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100%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535070" y="6268641"/>
            <a:ext cx="2114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гарантия совместимости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СТРУКТУРА ДОКУМЕНТА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7239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Содержание регламента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485900"/>
            <a:ext cx="5600700" cy="1657350"/>
          </a:xfrm>
          <a:custGeom>
            <a:avLst/>
            <a:gdLst/>
            <a:ahLst/>
            <a:cxnLst/>
            <a:rect l="l" t="t" r="r" b="b"/>
            <a:pathLst>
              <a:path w="5600700" h="1657350">
                <a:moveTo>
                  <a:pt x="38100" y="0"/>
                </a:moveTo>
                <a:lnTo>
                  <a:pt x="5524495" y="0"/>
                </a:lnTo>
                <a:cubicBezTo>
                  <a:pt x="5566582" y="0"/>
                  <a:pt x="5600700" y="34118"/>
                  <a:pt x="5600700" y="76205"/>
                </a:cubicBezTo>
                <a:lnTo>
                  <a:pt x="5600700" y="1581145"/>
                </a:lnTo>
                <a:cubicBezTo>
                  <a:pt x="5600700" y="1623232"/>
                  <a:pt x="5566582" y="1657350"/>
                  <a:pt x="5524495" y="1657350"/>
                </a:cubicBez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485900"/>
            <a:ext cx="38100" cy="1657350"/>
          </a:xfrm>
          <a:custGeom>
            <a:avLst/>
            <a:gdLst/>
            <a:ahLst/>
            <a:cxnLst/>
            <a:rect l="l" t="t" r="r" b="b"/>
            <a:pathLst>
              <a:path w="38100" h="1657350">
                <a:moveTo>
                  <a:pt x="38100" y="0"/>
                </a:moveTo>
                <a:lnTo>
                  <a:pt x="38100" y="0"/>
                </a:lnTo>
                <a:lnTo>
                  <a:pt x="38100" y="1657350"/>
                </a:ln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676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45778" y="1809750"/>
            <a:ext cx="47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09700" y="1676400"/>
            <a:ext cx="4514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Геометрия и физическое размещение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409700" y="2057400"/>
            <a:ext cx="44767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Глубина шкафа, монтажные допуски, полезная высота, баланс масс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10300" y="1485900"/>
            <a:ext cx="5600700" cy="1657350"/>
          </a:xfrm>
          <a:custGeom>
            <a:avLst/>
            <a:gdLst/>
            <a:ahLst/>
            <a:cxnLst/>
            <a:rect l="l" t="t" r="r" b="b"/>
            <a:pathLst>
              <a:path w="5600700" h="1657350">
                <a:moveTo>
                  <a:pt x="38100" y="0"/>
                </a:moveTo>
                <a:lnTo>
                  <a:pt x="5524495" y="0"/>
                </a:lnTo>
                <a:cubicBezTo>
                  <a:pt x="5566582" y="0"/>
                  <a:pt x="5600700" y="34118"/>
                  <a:pt x="5600700" y="76205"/>
                </a:cubicBezTo>
                <a:lnTo>
                  <a:pt x="5600700" y="1581145"/>
                </a:lnTo>
                <a:cubicBezTo>
                  <a:pt x="5600700" y="1623232"/>
                  <a:pt x="5566582" y="1657350"/>
                  <a:pt x="5524495" y="1657350"/>
                </a:cubicBez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11" name="Shape 9"/>
          <p:cNvSpPr/>
          <p:nvPr/>
        </p:nvSpPr>
        <p:spPr>
          <a:xfrm>
            <a:off x="6210300" y="1485900"/>
            <a:ext cx="38100" cy="1657350"/>
          </a:xfrm>
          <a:custGeom>
            <a:avLst/>
            <a:gdLst/>
            <a:ahLst/>
            <a:cxnLst/>
            <a:rect l="l" t="t" r="r" b="b"/>
            <a:pathLst>
              <a:path w="38100" h="1657350">
                <a:moveTo>
                  <a:pt x="38100" y="0"/>
                </a:moveTo>
                <a:lnTo>
                  <a:pt x="38100" y="0"/>
                </a:lnTo>
                <a:lnTo>
                  <a:pt x="38100" y="1657350"/>
                </a:lnTo>
                <a:lnTo>
                  <a:pt x="38100" y="1657350"/>
                </a:lnTo>
                <a:cubicBezTo>
                  <a:pt x="17072" y="1657350"/>
                  <a:pt x="0" y="1640278"/>
                  <a:pt x="0" y="1619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2" name="Shape 10"/>
          <p:cNvSpPr/>
          <p:nvPr/>
        </p:nvSpPr>
        <p:spPr>
          <a:xfrm>
            <a:off x="6419850" y="1676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556028" y="1809750"/>
            <a:ext cx="47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19950" y="1676400"/>
            <a:ext cx="451485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Механическая прочность и устойчивость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219950" y="2362200"/>
            <a:ext cx="44767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Направляющие, крепления, устойчивость к опрокидыванию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3333750"/>
            <a:ext cx="5600700" cy="1600200"/>
          </a:xfrm>
          <a:custGeom>
            <a:avLst/>
            <a:gdLst/>
            <a:ahLst/>
            <a:cxnLst/>
            <a:rect l="l" t="t" r="r" b="b"/>
            <a:pathLst>
              <a:path w="5600700" h="1600200">
                <a:moveTo>
                  <a:pt x="38100" y="0"/>
                </a:moveTo>
                <a:lnTo>
                  <a:pt x="5524498" y="0"/>
                </a:lnTo>
                <a:cubicBezTo>
                  <a:pt x="5566583" y="0"/>
                  <a:pt x="5600700" y="34117"/>
                  <a:pt x="5600700" y="76202"/>
                </a:cubicBezTo>
                <a:lnTo>
                  <a:pt x="5600700" y="1523998"/>
                </a:lnTo>
                <a:cubicBezTo>
                  <a:pt x="5600700" y="1566083"/>
                  <a:pt x="5566583" y="1600200"/>
                  <a:pt x="5524498" y="1600200"/>
                </a:cubicBezTo>
                <a:lnTo>
                  <a:pt x="38100" y="1600200"/>
                </a:lnTo>
                <a:cubicBezTo>
                  <a:pt x="17072" y="1600200"/>
                  <a:pt x="0" y="1583128"/>
                  <a:pt x="0" y="156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17" name="Shape 15"/>
          <p:cNvSpPr/>
          <p:nvPr/>
        </p:nvSpPr>
        <p:spPr>
          <a:xfrm>
            <a:off x="400050" y="3333750"/>
            <a:ext cx="38100" cy="1600200"/>
          </a:xfrm>
          <a:custGeom>
            <a:avLst/>
            <a:gdLst/>
            <a:ahLst/>
            <a:cxnLst/>
            <a:rect l="l" t="t" r="r" b="b"/>
            <a:pathLst>
              <a:path w="38100" h="1600200">
                <a:moveTo>
                  <a:pt x="38100" y="0"/>
                </a:moveTo>
                <a:lnTo>
                  <a:pt x="38100" y="0"/>
                </a:lnTo>
                <a:lnTo>
                  <a:pt x="38100" y="1600200"/>
                </a:lnTo>
                <a:lnTo>
                  <a:pt x="38100" y="1600200"/>
                </a:lnTo>
                <a:cubicBezTo>
                  <a:pt x="17072" y="1600200"/>
                  <a:pt x="0" y="1583128"/>
                  <a:pt x="0" y="156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8" name="Shape 16"/>
          <p:cNvSpPr/>
          <p:nvPr/>
        </p:nvSpPr>
        <p:spPr>
          <a:xfrm>
            <a:off x="609600" y="35242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745778" y="3657600"/>
            <a:ext cx="47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409700" y="3524250"/>
            <a:ext cx="4514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Электропитание и баланс фаз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409700" y="3905250"/>
            <a:ext cx="44767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Расчет мощности, распределители, контроль фазного баланса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10300" y="3333750"/>
            <a:ext cx="5600700" cy="1600200"/>
          </a:xfrm>
          <a:custGeom>
            <a:avLst/>
            <a:gdLst/>
            <a:ahLst/>
            <a:cxnLst/>
            <a:rect l="l" t="t" r="r" b="b"/>
            <a:pathLst>
              <a:path w="5600700" h="1600200">
                <a:moveTo>
                  <a:pt x="38100" y="0"/>
                </a:moveTo>
                <a:lnTo>
                  <a:pt x="5524498" y="0"/>
                </a:lnTo>
                <a:cubicBezTo>
                  <a:pt x="5566583" y="0"/>
                  <a:pt x="5600700" y="34117"/>
                  <a:pt x="5600700" y="76202"/>
                </a:cubicBezTo>
                <a:lnTo>
                  <a:pt x="5600700" y="1523998"/>
                </a:lnTo>
                <a:cubicBezTo>
                  <a:pt x="5600700" y="1566083"/>
                  <a:pt x="5566583" y="1600200"/>
                  <a:pt x="5524498" y="1600200"/>
                </a:cubicBezTo>
                <a:lnTo>
                  <a:pt x="38100" y="1600200"/>
                </a:lnTo>
                <a:cubicBezTo>
                  <a:pt x="17072" y="1600200"/>
                  <a:pt x="0" y="1583128"/>
                  <a:pt x="0" y="156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23" name="Shape 21"/>
          <p:cNvSpPr/>
          <p:nvPr/>
        </p:nvSpPr>
        <p:spPr>
          <a:xfrm>
            <a:off x="6210300" y="3333750"/>
            <a:ext cx="38100" cy="1600200"/>
          </a:xfrm>
          <a:custGeom>
            <a:avLst/>
            <a:gdLst/>
            <a:ahLst/>
            <a:cxnLst/>
            <a:rect l="l" t="t" r="r" b="b"/>
            <a:pathLst>
              <a:path w="38100" h="1600200">
                <a:moveTo>
                  <a:pt x="38100" y="0"/>
                </a:moveTo>
                <a:lnTo>
                  <a:pt x="38100" y="0"/>
                </a:lnTo>
                <a:lnTo>
                  <a:pt x="38100" y="1600200"/>
                </a:lnTo>
                <a:lnTo>
                  <a:pt x="38100" y="1600200"/>
                </a:lnTo>
                <a:cubicBezTo>
                  <a:pt x="17072" y="1600200"/>
                  <a:pt x="0" y="1583128"/>
                  <a:pt x="0" y="156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4" name="Shape 22"/>
          <p:cNvSpPr/>
          <p:nvPr/>
        </p:nvSpPr>
        <p:spPr>
          <a:xfrm>
            <a:off x="6419850" y="35242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6556028" y="3657600"/>
            <a:ext cx="47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219950" y="3524250"/>
            <a:ext cx="4514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Термодинамика и охлаждение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219950" y="3905250"/>
            <a:ext cx="44767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Температурный перепад, аэродинамика шкафа, нормативы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5124450"/>
            <a:ext cx="11410950" cy="1352550"/>
          </a:xfrm>
          <a:custGeom>
            <a:avLst/>
            <a:gdLst/>
            <a:ahLst/>
            <a:cxnLst/>
            <a:rect l="l" t="t" r="r" b="b"/>
            <a:pathLst>
              <a:path w="11410950" h="1352550">
                <a:moveTo>
                  <a:pt x="38100" y="0"/>
                </a:moveTo>
                <a:lnTo>
                  <a:pt x="11334747" y="0"/>
                </a:lnTo>
                <a:cubicBezTo>
                  <a:pt x="11376833" y="0"/>
                  <a:pt x="11410950" y="34117"/>
                  <a:pt x="11410950" y="76203"/>
                </a:cubicBezTo>
                <a:lnTo>
                  <a:pt x="11410950" y="1276347"/>
                </a:lnTo>
                <a:cubicBezTo>
                  <a:pt x="11410950" y="1318433"/>
                  <a:pt x="11376833" y="1352550"/>
                  <a:pt x="11334747" y="1352550"/>
                </a:cubicBezTo>
                <a:lnTo>
                  <a:pt x="38100" y="1352550"/>
                </a:lnTo>
                <a:cubicBezTo>
                  <a:pt x="17072" y="1352550"/>
                  <a:pt x="0" y="1335478"/>
                  <a:pt x="0" y="1314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29" name="Shape 27"/>
          <p:cNvSpPr/>
          <p:nvPr/>
        </p:nvSpPr>
        <p:spPr>
          <a:xfrm>
            <a:off x="400050" y="5124450"/>
            <a:ext cx="38100" cy="1352550"/>
          </a:xfrm>
          <a:custGeom>
            <a:avLst/>
            <a:gdLst/>
            <a:ahLst/>
            <a:cxnLst/>
            <a:rect l="l" t="t" r="r" b="b"/>
            <a:pathLst>
              <a:path w="38100" h="1352550">
                <a:moveTo>
                  <a:pt x="38100" y="0"/>
                </a:moveTo>
                <a:lnTo>
                  <a:pt x="38100" y="0"/>
                </a:lnTo>
                <a:lnTo>
                  <a:pt x="38100" y="1352550"/>
                </a:lnTo>
                <a:lnTo>
                  <a:pt x="38100" y="1352550"/>
                </a:lnTo>
                <a:cubicBezTo>
                  <a:pt x="17072" y="1352550"/>
                  <a:pt x="0" y="1335478"/>
                  <a:pt x="0" y="1314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30" name="Shape 28"/>
          <p:cNvSpPr/>
          <p:nvPr/>
        </p:nvSpPr>
        <p:spPr>
          <a:xfrm>
            <a:off x="609600" y="53149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745778" y="5448300"/>
            <a:ext cx="476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409700" y="5314950"/>
            <a:ext cx="1032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Кабельная логика и жизненный цикл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409700" y="5695950"/>
            <a:ext cx="10287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Расчет длины кабелей, контроль жизненного цикла оборудования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ВВЕДЕНИЕ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Цель и принципы системы контроля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25730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524000"/>
            <a:ext cx="6743700" cy="1866900"/>
          </a:xfrm>
          <a:custGeom>
            <a:avLst/>
            <a:gdLst/>
            <a:ahLst/>
            <a:cxnLst/>
            <a:rect l="l" t="t" r="r" b="b"/>
            <a:pathLst>
              <a:path w="6743700" h="1866900">
                <a:moveTo>
                  <a:pt x="38100" y="0"/>
                </a:moveTo>
                <a:lnTo>
                  <a:pt x="6667493" y="0"/>
                </a:lnTo>
                <a:cubicBezTo>
                  <a:pt x="6709581" y="0"/>
                  <a:pt x="6743700" y="34119"/>
                  <a:pt x="6743700" y="76207"/>
                </a:cubicBezTo>
                <a:lnTo>
                  <a:pt x="6743700" y="1790693"/>
                </a:lnTo>
                <a:cubicBezTo>
                  <a:pt x="6743700" y="1832781"/>
                  <a:pt x="6709581" y="1866900"/>
                  <a:pt x="6667493" y="1866900"/>
                </a:cubicBezTo>
                <a:lnTo>
                  <a:pt x="38100" y="1866900"/>
                </a:lnTo>
                <a:cubicBezTo>
                  <a:pt x="17072" y="1866900"/>
                  <a:pt x="0" y="1849828"/>
                  <a:pt x="0" y="1828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524000"/>
            <a:ext cx="38100" cy="1866900"/>
          </a:xfrm>
          <a:custGeom>
            <a:avLst/>
            <a:gdLst/>
            <a:ahLst/>
            <a:cxnLst/>
            <a:rect l="l" t="t" r="r" b="b"/>
            <a:pathLst>
              <a:path w="38100" h="1866900">
                <a:moveTo>
                  <a:pt x="38100" y="0"/>
                </a:moveTo>
                <a:lnTo>
                  <a:pt x="38100" y="0"/>
                </a:lnTo>
                <a:lnTo>
                  <a:pt x="38100" y="1866900"/>
                </a:lnTo>
                <a:lnTo>
                  <a:pt x="38100" y="1866900"/>
                </a:lnTo>
                <a:cubicBezTo>
                  <a:pt x="17072" y="1866900"/>
                  <a:pt x="0" y="1849828"/>
                  <a:pt x="0" y="1828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7" name="Shape 5"/>
          <p:cNvSpPr/>
          <p:nvPr/>
        </p:nvSpPr>
        <p:spPr>
          <a:xfrm>
            <a:off x="647700" y="17526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76202" y="0"/>
                </a:moveTo>
                <a:lnTo>
                  <a:pt x="457198" y="0"/>
                </a:lnTo>
                <a:cubicBezTo>
                  <a:pt x="499283" y="0"/>
                  <a:pt x="533400" y="34117"/>
                  <a:pt x="533400" y="76202"/>
                </a:cubicBezTo>
                <a:lnTo>
                  <a:pt x="533400" y="457198"/>
                </a:lnTo>
                <a:cubicBezTo>
                  <a:pt x="533400" y="499283"/>
                  <a:pt x="499283" y="533400"/>
                  <a:pt x="457198" y="533400"/>
                </a:cubicBezTo>
                <a:lnTo>
                  <a:pt x="76202" y="533400"/>
                </a:lnTo>
                <a:cubicBezTo>
                  <a:pt x="34117" y="533400"/>
                  <a:pt x="0" y="499283"/>
                  <a:pt x="0" y="4571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800100" y="1905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0025" y="114300"/>
                </a:moveTo>
                <a:cubicBezTo>
                  <a:pt x="200025" y="66987"/>
                  <a:pt x="161613" y="28575"/>
                  <a:pt x="114300" y="28575"/>
                </a:cubicBezTo>
                <a:cubicBezTo>
                  <a:pt x="66987" y="28575"/>
                  <a:pt x="28575" y="66987"/>
                  <a:pt x="28575" y="114300"/>
                </a:cubicBezTo>
                <a:cubicBezTo>
                  <a:pt x="28575" y="161613"/>
                  <a:pt x="66987" y="200025"/>
                  <a:pt x="114300" y="200025"/>
                </a:cubicBezTo>
                <a:cubicBezTo>
                  <a:pt x="161613" y="200025"/>
                  <a:pt x="200025" y="161613"/>
                  <a:pt x="200025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14300" y="150019"/>
                </a:moveTo>
                <a:cubicBezTo>
                  <a:pt x="134014" y="150019"/>
                  <a:pt x="150019" y="134014"/>
                  <a:pt x="150019" y="114300"/>
                </a:cubicBezTo>
                <a:cubicBezTo>
                  <a:pt x="150019" y="94586"/>
                  <a:pt x="134014" y="78581"/>
                  <a:pt x="114300" y="78581"/>
                </a:cubicBezTo>
                <a:cubicBezTo>
                  <a:pt x="94586" y="78581"/>
                  <a:pt x="78581" y="94586"/>
                  <a:pt x="78581" y="114300"/>
                </a:cubicBezTo>
                <a:cubicBezTo>
                  <a:pt x="78581" y="134014"/>
                  <a:pt x="94586" y="150019"/>
                  <a:pt x="114300" y="150019"/>
                </a:cubicBezTo>
                <a:close/>
                <a:moveTo>
                  <a:pt x="114300" y="50006"/>
                </a:moveTo>
                <a:cubicBezTo>
                  <a:pt x="149785" y="50006"/>
                  <a:pt x="178594" y="78815"/>
                  <a:pt x="178594" y="114300"/>
                </a:cubicBezTo>
                <a:cubicBezTo>
                  <a:pt x="178594" y="149785"/>
                  <a:pt x="149785" y="178594"/>
                  <a:pt x="114300" y="178594"/>
                </a:cubicBezTo>
                <a:cubicBezTo>
                  <a:pt x="78815" y="178594"/>
                  <a:pt x="50006" y="149785"/>
                  <a:pt x="50006" y="114300"/>
                </a:cubicBezTo>
                <a:cubicBezTo>
                  <a:pt x="50006" y="78815"/>
                  <a:pt x="78815" y="50006"/>
                  <a:pt x="114300" y="50006"/>
                </a:cubicBezTo>
                <a:close/>
                <a:moveTo>
                  <a:pt x="100013" y="114300"/>
                </a:moveTo>
                <a:cubicBezTo>
                  <a:pt x="100013" y="106415"/>
                  <a:pt x="106415" y="100013"/>
                  <a:pt x="114300" y="100013"/>
                </a:cubicBezTo>
                <a:cubicBezTo>
                  <a:pt x="122185" y="100013"/>
                  <a:pt x="128588" y="106415"/>
                  <a:pt x="128588" y="114300"/>
                </a:cubicBezTo>
                <a:cubicBezTo>
                  <a:pt x="128588" y="122185"/>
                  <a:pt x="122185" y="128588"/>
                  <a:pt x="114300" y="128588"/>
                </a:cubicBezTo>
                <a:cubicBezTo>
                  <a:pt x="106415" y="128588"/>
                  <a:pt x="100013" y="122185"/>
                  <a:pt x="100013" y="11430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1333500" y="1752600"/>
            <a:ext cx="5695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Назначение системы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33500" y="2171700"/>
            <a:ext cx="56578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Превентивное выявление критических коллизий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 начала монтажных работ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Система обеспечивает проверку всех критических параметров на этапе планирования, исключая физические ошибки до выхода специалистов на площадку.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581400"/>
            <a:ext cx="6762750" cy="2895600"/>
          </a:xfrm>
          <a:custGeom>
            <a:avLst/>
            <a:gdLst/>
            <a:ahLst/>
            <a:cxnLst/>
            <a:rect l="l" t="t" r="r" b="b"/>
            <a:pathLst>
              <a:path w="6762750" h="2895600">
                <a:moveTo>
                  <a:pt x="76212" y="0"/>
                </a:moveTo>
                <a:lnTo>
                  <a:pt x="6686538" y="0"/>
                </a:lnTo>
                <a:cubicBezTo>
                  <a:pt x="6728629" y="0"/>
                  <a:pt x="6762750" y="34121"/>
                  <a:pt x="6762750" y="76212"/>
                </a:cubicBezTo>
                <a:lnTo>
                  <a:pt x="6762750" y="2819388"/>
                </a:lnTo>
                <a:cubicBezTo>
                  <a:pt x="6762750" y="2861479"/>
                  <a:pt x="6728629" y="2895600"/>
                  <a:pt x="6686538" y="2895600"/>
                </a:cubicBezTo>
                <a:lnTo>
                  <a:pt x="76212" y="2895600"/>
                </a:lnTo>
                <a:cubicBezTo>
                  <a:pt x="34121" y="2895600"/>
                  <a:pt x="0" y="2861479"/>
                  <a:pt x="0" y="2819388"/>
                </a:cubicBezTo>
                <a:lnTo>
                  <a:pt x="0" y="76212"/>
                </a:lnTo>
                <a:cubicBezTo>
                  <a:pt x="0" y="34150"/>
                  <a:pt x="34150" y="0"/>
                  <a:pt x="76212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12" name="Shape 10"/>
          <p:cNvSpPr/>
          <p:nvPr/>
        </p:nvSpPr>
        <p:spPr>
          <a:xfrm>
            <a:off x="633413" y="38481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3" name="Text 11"/>
          <p:cNvSpPr/>
          <p:nvPr/>
        </p:nvSpPr>
        <p:spPr>
          <a:xfrm>
            <a:off x="847725" y="3810000"/>
            <a:ext cx="6162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Ключевые риски, исключаемые системой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" y="4229100"/>
            <a:ext cx="3076575" cy="876300"/>
          </a:xfrm>
          <a:custGeom>
            <a:avLst/>
            <a:gdLst/>
            <a:ahLst/>
            <a:cxnLst/>
            <a:rect l="l" t="t" r="r" b="b"/>
            <a:pathLst>
              <a:path w="3076575" h="876300">
                <a:moveTo>
                  <a:pt x="76203" y="0"/>
                </a:moveTo>
                <a:lnTo>
                  <a:pt x="3000372" y="0"/>
                </a:lnTo>
                <a:cubicBezTo>
                  <a:pt x="3042458" y="0"/>
                  <a:pt x="3076575" y="34117"/>
                  <a:pt x="3076575" y="76203"/>
                </a:cubicBezTo>
                <a:lnTo>
                  <a:pt x="3076575" y="800097"/>
                </a:lnTo>
                <a:cubicBezTo>
                  <a:pt x="3076575" y="842183"/>
                  <a:pt x="3042458" y="876300"/>
                  <a:pt x="3000372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Shape 13"/>
          <p:cNvSpPr/>
          <p:nvPr/>
        </p:nvSpPr>
        <p:spPr>
          <a:xfrm>
            <a:off x="723900" y="4343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F6B6B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838200" y="44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6764" y="-744"/>
                </a:moveTo>
                <a:cubicBezTo>
                  <a:pt x="72658" y="-4137"/>
                  <a:pt x="79921" y="-4137"/>
                  <a:pt x="85814" y="-744"/>
                </a:cubicBezTo>
                <a:lnTo>
                  <a:pt x="138172" y="29468"/>
                </a:lnTo>
                <a:cubicBezTo>
                  <a:pt x="144066" y="32861"/>
                  <a:pt x="147697" y="39172"/>
                  <a:pt x="147697" y="45958"/>
                </a:cubicBezTo>
                <a:lnTo>
                  <a:pt x="147697" y="106382"/>
                </a:lnTo>
                <a:cubicBezTo>
                  <a:pt x="147697" y="113199"/>
                  <a:pt x="144066" y="119479"/>
                  <a:pt x="138172" y="122872"/>
                </a:cubicBezTo>
                <a:lnTo>
                  <a:pt x="85814" y="153144"/>
                </a:lnTo>
                <a:cubicBezTo>
                  <a:pt x="79921" y="156537"/>
                  <a:pt x="72658" y="156537"/>
                  <a:pt x="66764" y="153144"/>
                </a:cubicBezTo>
                <a:lnTo>
                  <a:pt x="14436" y="122932"/>
                </a:lnTo>
                <a:cubicBezTo>
                  <a:pt x="8543" y="119539"/>
                  <a:pt x="4911" y="113228"/>
                  <a:pt x="4911" y="106442"/>
                </a:cubicBezTo>
                <a:lnTo>
                  <a:pt x="4911" y="46018"/>
                </a:lnTo>
                <a:cubicBezTo>
                  <a:pt x="4911" y="39201"/>
                  <a:pt x="8543" y="32921"/>
                  <a:pt x="14436" y="29528"/>
                </a:cubicBezTo>
                <a:lnTo>
                  <a:pt x="66764" y="-744"/>
                </a:lnTo>
                <a:close/>
                <a:moveTo>
                  <a:pt x="128617" y="106412"/>
                </a:moveTo>
                <a:lnTo>
                  <a:pt x="128617" y="56971"/>
                </a:lnTo>
                <a:lnTo>
                  <a:pt x="85814" y="81677"/>
                </a:lnTo>
                <a:lnTo>
                  <a:pt x="85814" y="131118"/>
                </a:lnTo>
                <a:lnTo>
                  <a:pt x="128617" y="106412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17" name="Text 15"/>
          <p:cNvSpPr/>
          <p:nvPr/>
        </p:nvSpPr>
        <p:spPr>
          <a:xfrm>
            <a:off x="1219200" y="43434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Физическая несовместимость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219200" y="4610100"/>
            <a:ext cx="2419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Несоответствие габаритов оборудования и шкафа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40435" y="4229100"/>
            <a:ext cx="3076575" cy="876300"/>
          </a:xfrm>
          <a:custGeom>
            <a:avLst/>
            <a:gdLst/>
            <a:ahLst/>
            <a:cxnLst/>
            <a:rect l="l" t="t" r="r" b="b"/>
            <a:pathLst>
              <a:path w="3076575" h="876300">
                <a:moveTo>
                  <a:pt x="76203" y="0"/>
                </a:moveTo>
                <a:lnTo>
                  <a:pt x="3000372" y="0"/>
                </a:lnTo>
                <a:cubicBezTo>
                  <a:pt x="3042458" y="0"/>
                  <a:pt x="3076575" y="34117"/>
                  <a:pt x="3076575" y="76203"/>
                </a:cubicBezTo>
                <a:lnTo>
                  <a:pt x="3076575" y="800097"/>
                </a:lnTo>
                <a:cubicBezTo>
                  <a:pt x="3076575" y="842183"/>
                  <a:pt x="3042458" y="876300"/>
                  <a:pt x="3000372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0" name="Shape 18"/>
          <p:cNvSpPr/>
          <p:nvPr/>
        </p:nvSpPr>
        <p:spPr>
          <a:xfrm>
            <a:off x="3954735" y="4343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F6B6B">
              <a:alpha val="20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4069035" y="4457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66675" y="28575"/>
                </a:moveTo>
                <a:cubicBezTo>
                  <a:pt x="66675" y="23318"/>
                  <a:pt x="70943" y="19050"/>
                  <a:pt x="76200" y="19050"/>
                </a:cubicBezTo>
                <a:cubicBezTo>
                  <a:pt x="81457" y="19050"/>
                  <a:pt x="85725" y="23318"/>
                  <a:pt x="85725" y="28575"/>
                </a:cubicBezTo>
                <a:cubicBezTo>
                  <a:pt x="85725" y="33832"/>
                  <a:pt x="81457" y="38100"/>
                  <a:pt x="76200" y="38100"/>
                </a:cubicBezTo>
                <a:cubicBezTo>
                  <a:pt x="70943" y="38100"/>
                  <a:pt x="66675" y="33832"/>
                  <a:pt x="66675" y="28575"/>
                </a:cubicBezTo>
                <a:close/>
                <a:moveTo>
                  <a:pt x="103138" y="38100"/>
                </a:moveTo>
                <a:cubicBezTo>
                  <a:pt x="104180" y="35123"/>
                  <a:pt x="104775" y="31909"/>
                  <a:pt x="104775" y="28575"/>
                </a:cubicBezTo>
                <a:cubicBezTo>
                  <a:pt x="104775" y="12799"/>
                  <a:pt x="91976" y="0"/>
                  <a:pt x="76200" y="0"/>
                </a:cubicBezTo>
                <a:cubicBezTo>
                  <a:pt x="60424" y="0"/>
                  <a:pt x="47625" y="12799"/>
                  <a:pt x="47625" y="28575"/>
                </a:cubicBezTo>
                <a:cubicBezTo>
                  <a:pt x="47625" y="31909"/>
                  <a:pt x="48191" y="35123"/>
                  <a:pt x="49262" y="38100"/>
                </a:cubicBezTo>
                <a:lnTo>
                  <a:pt x="42773" y="38100"/>
                </a:lnTo>
                <a:cubicBezTo>
                  <a:pt x="34350" y="38100"/>
                  <a:pt x="26938" y="43607"/>
                  <a:pt x="24527" y="51673"/>
                </a:cubicBezTo>
                <a:lnTo>
                  <a:pt x="714" y="131028"/>
                </a:lnTo>
                <a:cubicBezTo>
                  <a:pt x="238" y="132576"/>
                  <a:pt x="0" y="134183"/>
                  <a:pt x="0" y="135791"/>
                </a:cubicBezTo>
                <a:cubicBezTo>
                  <a:pt x="0" y="144959"/>
                  <a:pt x="7441" y="152400"/>
                  <a:pt x="16609" y="152400"/>
                </a:cubicBezTo>
                <a:lnTo>
                  <a:pt x="135791" y="152400"/>
                </a:lnTo>
                <a:cubicBezTo>
                  <a:pt x="144959" y="152400"/>
                  <a:pt x="152400" y="144959"/>
                  <a:pt x="152400" y="135791"/>
                </a:cubicBezTo>
                <a:cubicBezTo>
                  <a:pt x="152400" y="134183"/>
                  <a:pt x="152162" y="132576"/>
                  <a:pt x="151686" y="131028"/>
                </a:cubicBezTo>
                <a:lnTo>
                  <a:pt x="127873" y="51703"/>
                </a:lnTo>
                <a:cubicBezTo>
                  <a:pt x="125462" y="43636"/>
                  <a:pt x="118050" y="38130"/>
                  <a:pt x="109627" y="38130"/>
                </a:cubicBezTo>
                <a:lnTo>
                  <a:pt x="103138" y="3813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2" name="Text 20"/>
          <p:cNvSpPr/>
          <p:nvPr/>
        </p:nvSpPr>
        <p:spPr>
          <a:xfrm>
            <a:off x="4450035" y="43434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Перегрузки конструкции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4450035" y="4610100"/>
            <a:ext cx="2419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Превышение грузоподъемности направляющих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09600" y="5257800"/>
            <a:ext cx="3076575" cy="876300"/>
          </a:xfrm>
          <a:custGeom>
            <a:avLst/>
            <a:gdLst/>
            <a:ahLst/>
            <a:cxnLst/>
            <a:rect l="l" t="t" r="r" b="b"/>
            <a:pathLst>
              <a:path w="3076575" h="876300">
                <a:moveTo>
                  <a:pt x="76203" y="0"/>
                </a:moveTo>
                <a:lnTo>
                  <a:pt x="3000372" y="0"/>
                </a:lnTo>
                <a:cubicBezTo>
                  <a:pt x="3042458" y="0"/>
                  <a:pt x="3076575" y="34117"/>
                  <a:pt x="3076575" y="76203"/>
                </a:cubicBezTo>
                <a:lnTo>
                  <a:pt x="3076575" y="800097"/>
                </a:lnTo>
                <a:cubicBezTo>
                  <a:pt x="3076575" y="842183"/>
                  <a:pt x="3042458" y="876300"/>
                  <a:pt x="3000372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5" name="Shape 23"/>
          <p:cNvSpPr/>
          <p:nvPr/>
        </p:nvSpPr>
        <p:spPr>
          <a:xfrm>
            <a:off x="723900" y="5372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F6B6B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847725" y="54864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00846" y="-2947"/>
                </a:moveTo>
                <a:cubicBezTo>
                  <a:pt x="104388" y="-387"/>
                  <a:pt x="105698" y="4256"/>
                  <a:pt x="104090" y="8305"/>
                </a:cubicBezTo>
                <a:lnTo>
                  <a:pt x="80754" y="66675"/>
                </a:lnTo>
                <a:lnTo>
                  <a:pt x="123825" y="66675"/>
                </a:lnTo>
                <a:cubicBezTo>
                  <a:pt x="127843" y="66675"/>
                  <a:pt x="131415" y="69175"/>
                  <a:pt x="132784" y="72956"/>
                </a:cubicBezTo>
                <a:cubicBezTo>
                  <a:pt x="134154" y="76736"/>
                  <a:pt x="132993" y="80962"/>
                  <a:pt x="129927" y="83522"/>
                </a:cubicBezTo>
                <a:lnTo>
                  <a:pt x="44202" y="154960"/>
                </a:lnTo>
                <a:cubicBezTo>
                  <a:pt x="40838" y="157758"/>
                  <a:pt x="36046" y="157907"/>
                  <a:pt x="32504" y="155347"/>
                </a:cubicBezTo>
                <a:cubicBezTo>
                  <a:pt x="28962" y="152787"/>
                  <a:pt x="27652" y="148144"/>
                  <a:pt x="29260" y="144095"/>
                </a:cubicBezTo>
                <a:lnTo>
                  <a:pt x="52596" y="85725"/>
                </a:lnTo>
                <a:lnTo>
                  <a:pt x="9525" y="85725"/>
                </a:lnTo>
                <a:cubicBezTo>
                  <a:pt x="5507" y="85725"/>
                  <a:pt x="1935" y="83225"/>
                  <a:pt x="566" y="79444"/>
                </a:cubicBezTo>
                <a:cubicBezTo>
                  <a:pt x="-804" y="75664"/>
                  <a:pt x="357" y="71438"/>
                  <a:pt x="3423" y="68878"/>
                </a:cubicBezTo>
                <a:lnTo>
                  <a:pt x="89148" y="-2560"/>
                </a:lnTo>
                <a:cubicBezTo>
                  <a:pt x="92512" y="-5358"/>
                  <a:pt x="97304" y="-5507"/>
                  <a:pt x="100846" y="-2947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7" name="Text 25"/>
          <p:cNvSpPr/>
          <p:nvPr/>
        </p:nvSpPr>
        <p:spPr>
          <a:xfrm>
            <a:off x="1219200" y="53721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Дефицит мощности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19200" y="5638800"/>
            <a:ext cx="2419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Недостаточная мощность распределителей питания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840435" y="5257800"/>
            <a:ext cx="3076575" cy="876300"/>
          </a:xfrm>
          <a:custGeom>
            <a:avLst/>
            <a:gdLst/>
            <a:ahLst/>
            <a:cxnLst/>
            <a:rect l="l" t="t" r="r" b="b"/>
            <a:pathLst>
              <a:path w="3076575" h="876300">
                <a:moveTo>
                  <a:pt x="76203" y="0"/>
                </a:moveTo>
                <a:lnTo>
                  <a:pt x="3000372" y="0"/>
                </a:lnTo>
                <a:cubicBezTo>
                  <a:pt x="3042458" y="0"/>
                  <a:pt x="3076575" y="34117"/>
                  <a:pt x="3076575" y="76203"/>
                </a:cubicBezTo>
                <a:lnTo>
                  <a:pt x="3076575" y="800097"/>
                </a:lnTo>
                <a:cubicBezTo>
                  <a:pt x="3076575" y="842183"/>
                  <a:pt x="3042458" y="876300"/>
                  <a:pt x="3000372" y="876300"/>
                </a:cubicBezTo>
                <a:lnTo>
                  <a:pt x="76203" y="876300"/>
                </a:lnTo>
                <a:cubicBezTo>
                  <a:pt x="34117" y="876300"/>
                  <a:pt x="0" y="842183"/>
                  <a:pt x="0" y="8000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0" name="Shape 28"/>
          <p:cNvSpPr/>
          <p:nvPr/>
        </p:nvSpPr>
        <p:spPr>
          <a:xfrm>
            <a:off x="3954735" y="53721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FF6B6B">
              <a:alpha val="2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4097610" y="5486400"/>
            <a:ext cx="95250" cy="152400"/>
          </a:xfrm>
          <a:custGeom>
            <a:avLst/>
            <a:gdLst/>
            <a:ahLst/>
            <a:cxnLst/>
            <a:rect l="l" t="t" r="r" b="b"/>
            <a:pathLst>
              <a:path w="95250" h="152400">
                <a:moveTo>
                  <a:pt x="47625" y="0"/>
                </a:moveTo>
                <a:cubicBezTo>
                  <a:pt x="31849" y="0"/>
                  <a:pt x="19050" y="12799"/>
                  <a:pt x="19050" y="28575"/>
                </a:cubicBezTo>
                <a:lnTo>
                  <a:pt x="19050" y="77599"/>
                </a:lnTo>
                <a:cubicBezTo>
                  <a:pt x="10269" y="85427"/>
                  <a:pt x="4763" y="96857"/>
                  <a:pt x="4763" y="109537"/>
                </a:cubicBezTo>
                <a:cubicBezTo>
                  <a:pt x="4763" y="133201"/>
                  <a:pt x="23961" y="152400"/>
                  <a:pt x="47625" y="152400"/>
                </a:cubicBezTo>
                <a:cubicBezTo>
                  <a:pt x="71289" y="152400"/>
                  <a:pt x="90488" y="133201"/>
                  <a:pt x="90488" y="109537"/>
                </a:cubicBezTo>
                <a:cubicBezTo>
                  <a:pt x="90488" y="96857"/>
                  <a:pt x="84981" y="85427"/>
                  <a:pt x="76200" y="77599"/>
                </a:cubicBezTo>
                <a:lnTo>
                  <a:pt x="76200" y="28575"/>
                </a:lnTo>
                <a:cubicBezTo>
                  <a:pt x="76200" y="12799"/>
                  <a:pt x="63401" y="0"/>
                  <a:pt x="47625" y="0"/>
                </a:cubicBezTo>
                <a:close/>
                <a:moveTo>
                  <a:pt x="66675" y="109537"/>
                </a:moveTo>
                <a:cubicBezTo>
                  <a:pt x="66675" y="120045"/>
                  <a:pt x="58132" y="128588"/>
                  <a:pt x="47625" y="128588"/>
                </a:cubicBezTo>
                <a:cubicBezTo>
                  <a:pt x="37118" y="128588"/>
                  <a:pt x="28575" y="120045"/>
                  <a:pt x="28575" y="109537"/>
                </a:cubicBezTo>
                <a:cubicBezTo>
                  <a:pt x="28575" y="101531"/>
                  <a:pt x="33486" y="94684"/>
                  <a:pt x="40481" y="91886"/>
                </a:cubicBezTo>
                <a:lnTo>
                  <a:pt x="40481" y="28575"/>
                </a:lnTo>
                <a:cubicBezTo>
                  <a:pt x="40481" y="24616"/>
                  <a:pt x="43666" y="21431"/>
                  <a:pt x="47625" y="21431"/>
                </a:cubicBezTo>
                <a:cubicBezTo>
                  <a:pt x="51584" y="21431"/>
                  <a:pt x="54769" y="24616"/>
                  <a:pt x="54769" y="28575"/>
                </a:cubicBezTo>
                <a:lnTo>
                  <a:pt x="54769" y="91886"/>
                </a:lnTo>
                <a:cubicBezTo>
                  <a:pt x="61764" y="94714"/>
                  <a:pt x="66675" y="101560"/>
                  <a:pt x="66675" y="109537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2" name="Text 30"/>
          <p:cNvSpPr/>
          <p:nvPr/>
        </p:nvSpPr>
        <p:spPr>
          <a:xfrm>
            <a:off x="4450035" y="5372100"/>
            <a:ext cx="2428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Нарушения охлаждения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50035" y="5638800"/>
            <a:ext cx="24193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Недостаточная производительность контуров охлаждения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385670" y="1533525"/>
            <a:ext cx="4419600" cy="2581275"/>
          </a:xfrm>
          <a:custGeom>
            <a:avLst/>
            <a:gdLst/>
            <a:ahLst/>
            <a:cxnLst/>
            <a:rect l="l" t="t" r="r" b="b"/>
            <a:pathLst>
              <a:path w="4419600" h="2581275">
                <a:moveTo>
                  <a:pt x="76199" y="0"/>
                </a:moveTo>
                <a:lnTo>
                  <a:pt x="4343401" y="0"/>
                </a:lnTo>
                <a:cubicBezTo>
                  <a:pt x="4385484" y="0"/>
                  <a:pt x="4419600" y="34116"/>
                  <a:pt x="4419600" y="76199"/>
                </a:cubicBezTo>
                <a:lnTo>
                  <a:pt x="4419600" y="2505076"/>
                </a:lnTo>
                <a:cubicBezTo>
                  <a:pt x="4419600" y="2547159"/>
                  <a:pt x="4385484" y="2581275"/>
                  <a:pt x="4343401" y="2581275"/>
                </a:cubicBezTo>
                <a:lnTo>
                  <a:pt x="76199" y="2581275"/>
                </a:lnTo>
                <a:cubicBezTo>
                  <a:pt x="34116" y="2581275"/>
                  <a:pt x="0" y="2547159"/>
                  <a:pt x="0" y="2505076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4ECDC4">
                  <a:alpha val="5000"/>
                </a:srgbClr>
              </a:gs>
            </a:gsLst>
            <a:lin ang="2700000" scaled="1"/>
          </a:gradFill>
          <a:ln w="25400">
            <a:solidFill>
              <a:srgbClr val="4ECDC4">
                <a:alpha val="50196"/>
              </a:srgbClr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452345" y="1771650"/>
            <a:ext cx="42862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90%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576170" y="2533650"/>
            <a:ext cx="40386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физических ошибок</a:t>
            </a:r>
            <a:endParaRPr lang="en-US" sz="1600" dirty="0"/>
          </a:p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планирования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623795" y="3219450"/>
            <a:ext cx="3943350" cy="9525"/>
          </a:xfrm>
          <a:custGeom>
            <a:avLst/>
            <a:gdLst/>
            <a:ahLst/>
            <a:cxnLst/>
            <a:rect l="l" t="t" r="r" b="b"/>
            <a:pathLst>
              <a:path w="3943350" h="9525">
                <a:moveTo>
                  <a:pt x="0" y="0"/>
                </a:moveTo>
                <a:lnTo>
                  <a:pt x="3943350" y="0"/>
                </a:lnTo>
                <a:lnTo>
                  <a:pt x="39433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196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7585695" y="3381375"/>
            <a:ext cx="40195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закрывается системой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контроля рисков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376145" y="4314825"/>
            <a:ext cx="4438650" cy="2162175"/>
          </a:xfrm>
          <a:custGeom>
            <a:avLst/>
            <a:gdLst/>
            <a:ahLst/>
            <a:cxnLst/>
            <a:rect l="l" t="t" r="r" b="b"/>
            <a:pathLst>
              <a:path w="4438650" h="2162175">
                <a:moveTo>
                  <a:pt x="76195" y="0"/>
                </a:moveTo>
                <a:lnTo>
                  <a:pt x="4362455" y="0"/>
                </a:lnTo>
                <a:cubicBezTo>
                  <a:pt x="4404536" y="0"/>
                  <a:pt x="4438650" y="34114"/>
                  <a:pt x="4438650" y="76195"/>
                </a:cubicBezTo>
                <a:lnTo>
                  <a:pt x="4438650" y="2085980"/>
                </a:lnTo>
                <a:cubicBezTo>
                  <a:pt x="4438650" y="2128061"/>
                  <a:pt x="4404536" y="2162175"/>
                  <a:pt x="4362455" y="2162175"/>
                </a:cubicBezTo>
                <a:lnTo>
                  <a:pt x="76195" y="2162175"/>
                </a:lnTo>
                <a:cubicBezTo>
                  <a:pt x="34114" y="2162175"/>
                  <a:pt x="0" y="2128061"/>
                  <a:pt x="0" y="2085980"/>
                </a:cubicBezTo>
                <a:lnTo>
                  <a:pt x="0" y="76195"/>
                </a:lnTo>
                <a:cubicBezTo>
                  <a:pt x="0" y="34142"/>
                  <a:pt x="34142" y="0"/>
                  <a:pt x="76195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40" name="Text 38"/>
          <p:cNvSpPr/>
          <p:nvPr/>
        </p:nvSpPr>
        <p:spPr>
          <a:xfrm>
            <a:off x="7604745" y="4543425"/>
            <a:ext cx="4076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Защита проекта от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633320" y="500062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72241" y="23813"/>
                </a:moveTo>
                <a:lnTo>
                  <a:pt x="99417" y="23813"/>
                </a:lnTo>
                <a:cubicBezTo>
                  <a:pt x="96232" y="16490"/>
                  <a:pt x="90636" y="10448"/>
                  <a:pt x="83671" y="6668"/>
                </a:cubicBezTo>
                <a:lnTo>
                  <a:pt x="72241" y="23813"/>
                </a:lnTo>
                <a:close/>
                <a:moveTo>
                  <a:pt x="71973" y="2768"/>
                </a:moveTo>
                <a:cubicBezTo>
                  <a:pt x="70247" y="2500"/>
                  <a:pt x="68461" y="2381"/>
                  <a:pt x="66675" y="2381"/>
                </a:cubicBezTo>
                <a:cubicBezTo>
                  <a:pt x="52030" y="2381"/>
                  <a:pt x="39439" y="11192"/>
                  <a:pt x="33933" y="23813"/>
                </a:cubicBezTo>
                <a:lnTo>
                  <a:pt x="57924" y="23813"/>
                </a:lnTo>
                <a:lnTo>
                  <a:pt x="71944" y="2768"/>
                </a:lnTo>
                <a:close/>
                <a:moveTo>
                  <a:pt x="66675" y="73819"/>
                </a:moveTo>
                <a:cubicBezTo>
                  <a:pt x="86410" y="73819"/>
                  <a:pt x="102394" y="57835"/>
                  <a:pt x="102394" y="38100"/>
                </a:cubicBezTo>
                <a:lnTo>
                  <a:pt x="30956" y="38100"/>
                </a:lnTo>
                <a:cubicBezTo>
                  <a:pt x="30956" y="57835"/>
                  <a:pt x="46940" y="73819"/>
                  <a:pt x="66675" y="73819"/>
                </a:cubicBezTo>
                <a:close/>
                <a:moveTo>
                  <a:pt x="29379" y="101739"/>
                </a:moveTo>
                <a:cubicBezTo>
                  <a:pt x="14674" y="110192"/>
                  <a:pt x="4763" y="126057"/>
                  <a:pt x="4763" y="144244"/>
                </a:cubicBezTo>
                <a:cubicBezTo>
                  <a:pt x="4763" y="148739"/>
                  <a:pt x="8424" y="152400"/>
                  <a:pt x="12918" y="152400"/>
                </a:cubicBezTo>
                <a:lnTo>
                  <a:pt x="57864" y="152400"/>
                </a:lnTo>
                <a:lnTo>
                  <a:pt x="29349" y="101739"/>
                </a:lnTo>
                <a:close/>
                <a:moveTo>
                  <a:pt x="42803" y="96470"/>
                </a:moveTo>
                <a:lnTo>
                  <a:pt x="55513" y="119062"/>
                </a:lnTo>
                <a:lnTo>
                  <a:pt x="80962" y="119062"/>
                </a:lnTo>
                <a:cubicBezTo>
                  <a:pt x="94119" y="119062"/>
                  <a:pt x="104775" y="129719"/>
                  <a:pt x="104775" y="142875"/>
                </a:cubicBezTo>
                <a:cubicBezTo>
                  <a:pt x="104775" y="146268"/>
                  <a:pt x="104061" y="149483"/>
                  <a:pt x="102781" y="152400"/>
                </a:cubicBezTo>
                <a:lnTo>
                  <a:pt x="120402" y="152400"/>
                </a:lnTo>
                <a:cubicBezTo>
                  <a:pt x="124897" y="152400"/>
                  <a:pt x="128558" y="148739"/>
                  <a:pt x="128558" y="144244"/>
                </a:cubicBezTo>
                <a:cubicBezTo>
                  <a:pt x="128558" y="117187"/>
                  <a:pt x="106620" y="95250"/>
                  <a:pt x="79564" y="95250"/>
                </a:cubicBezTo>
                <a:lnTo>
                  <a:pt x="53697" y="95250"/>
                </a:lnTo>
                <a:cubicBezTo>
                  <a:pt x="49947" y="95250"/>
                  <a:pt x="46286" y="95667"/>
                  <a:pt x="42773" y="96470"/>
                </a:cubicBezTo>
                <a:close/>
                <a:moveTo>
                  <a:pt x="63550" y="133350"/>
                </a:moveTo>
                <a:lnTo>
                  <a:pt x="74265" y="152400"/>
                </a:lnTo>
                <a:lnTo>
                  <a:pt x="80962" y="152400"/>
                </a:lnTo>
                <a:cubicBezTo>
                  <a:pt x="86231" y="152400"/>
                  <a:pt x="90488" y="148144"/>
                  <a:pt x="90488" y="142875"/>
                </a:cubicBezTo>
                <a:cubicBezTo>
                  <a:pt x="90488" y="137606"/>
                  <a:pt x="86231" y="133350"/>
                  <a:pt x="80962" y="133350"/>
                </a:cubicBezTo>
                <a:lnTo>
                  <a:pt x="63550" y="133350"/>
                </a:ln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2" name="Text 40"/>
          <p:cNvSpPr/>
          <p:nvPr/>
        </p:nvSpPr>
        <p:spPr>
          <a:xfrm>
            <a:off x="7909545" y="4962525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Травматизма персонала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642845" y="5343525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9050" y="0"/>
                </a:moveTo>
                <a:cubicBezTo>
                  <a:pt x="8543" y="0"/>
                  <a:pt x="0" y="8543"/>
                  <a:pt x="0" y="19050"/>
                </a:cubicBezTo>
                <a:lnTo>
                  <a:pt x="0" y="133350"/>
                </a:lnTo>
                <a:cubicBezTo>
                  <a:pt x="0" y="143857"/>
                  <a:pt x="8543" y="152400"/>
                  <a:pt x="19050" y="152400"/>
                </a:cubicBezTo>
                <a:lnTo>
                  <a:pt x="95250" y="152400"/>
                </a:lnTo>
                <a:cubicBezTo>
                  <a:pt x="105757" y="152400"/>
                  <a:pt x="114300" y="143857"/>
                  <a:pt x="114300" y="133350"/>
                </a:cubicBezTo>
                <a:lnTo>
                  <a:pt x="114300" y="19050"/>
                </a:lnTo>
                <a:cubicBezTo>
                  <a:pt x="114300" y="8543"/>
                  <a:pt x="105757" y="0"/>
                  <a:pt x="95250" y="0"/>
                </a:cubicBezTo>
                <a:lnTo>
                  <a:pt x="19050" y="0"/>
                </a:lnTo>
                <a:close/>
                <a:moveTo>
                  <a:pt x="52388" y="104775"/>
                </a:moveTo>
                <a:lnTo>
                  <a:pt x="61912" y="104775"/>
                </a:lnTo>
                <a:cubicBezTo>
                  <a:pt x="67181" y="104775"/>
                  <a:pt x="71438" y="109031"/>
                  <a:pt x="71438" y="114300"/>
                </a:cubicBezTo>
                <a:lnTo>
                  <a:pt x="71438" y="138113"/>
                </a:lnTo>
                <a:lnTo>
                  <a:pt x="42863" y="138113"/>
                </a:lnTo>
                <a:lnTo>
                  <a:pt x="42863" y="114300"/>
                </a:lnTo>
                <a:cubicBezTo>
                  <a:pt x="42863" y="109031"/>
                  <a:pt x="47119" y="104775"/>
                  <a:pt x="52388" y="104775"/>
                </a:cubicBezTo>
                <a:close/>
                <a:moveTo>
                  <a:pt x="28575" y="33338"/>
                </a:moveTo>
                <a:cubicBezTo>
                  <a:pt x="28575" y="30718"/>
                  <a:pt x="30718" y="28575"/>
                  <a:pt x="33338" y="28575"/>
                </a:cubicBezTo>
                <a:lnTo>
                  <a:pt x="42863" y="28575"/>
                </a:lnTo>
                <a:cubicBezTo>
                  <a:pt x="45482" y="28575"/>
                  <a:pt x="47625" y="30718"/>
                  <a:pt x="47625" y="33338"/>
                </a:cubicBezTo>
                <a:lnTo>
                  <a:pt x="47625" y="42863"/>
                </a:lnTo>
                <a:cubicBezTo>
                  <a:pt x="47625" y="45482"/>
                  <a:pt x="45482" y="47625"/>
                  <a:pt x="42863" y="47625"/>
                </a:cubicBezTo>
                <a:lnTo>
                  <a:pt x="33338" y="47625"/>
                </a:lnTo>
                <a:cubicBezTo>
                  <a:pt x="30718" y="47625"/>
                  <a:pt x="28575" y="45482"/>
                  <a:pt x="28575" y="42863"/>
                </a:cubicBezTo>
                <a:lnTo>
                  <a:pt x="28575" y="33338"/>
                </a:lnTo>
                <a:close/>
                <a:moveTo>
                  <a:pt x="71438" y="28575"/>
                </a:moveTo>
                <a:lnTo>
                  <a:pt x="80962" y="28575"/>
                </a:lnTo>
                <a:cubicBezTo>
                  <a:pt x="83582" y="28575"/>
                  <a:pt x="85725" y="30718"/>
                  <a:pt x="85725" y="33338"/>
                </a:cubicBezTo>
                <a:lnTo>
                  <a:pt x="85725" y="42863"/>
                </a:lnTo>
                <a:cubicBezTo>
                  <a:pt x="85725" y="45482"/>
                  <a:pt x="83582" y="47625"/>
                  <a:pt x="80962" y="47625"/>
                </a:cubicBezTo>
                <a:lnTo>
                  <a:pt x="71438" y="47625"/>
                </a:lnTo>
                <a:cubicBezTo>
                  <a:pt x="68818" y="47625"/>
                  <a:pt x="66675" y="45482"/>
                  <a:pt x="66675" y="42863"/>
                </a:cubicBezTo>
                <a:lnTo>
                  <a:pt x="66675" y="33338"/>
                </a:lnTo>
                <a:cubicBezTo>
                  <a:pt x="66675" y="30718"/>
                  <a:pt x="68818" y="28575"/>
                  <a:pt x="71438" y="28575"/>
                </a:cubicBezTo>
                <a:close/>
                <a:moveTo>
                  <a:pt x="28575" y="71438"/>
                </a:moveTo>
                <a:cubicBezTo>
                  <a:pt x="28575" y="68818"/>
                  <a:pt x="30718" y="66675"/>
                  <a:pt x="33338" y="66675"/>
                </a:cubicBezTo>
                <a:lnTo>
                  <a:pt x="42863" y="66675"/>
                </a:lnTo>
                <a:cubicBezTo>
                  <a:pt x="45482" y="66675"/>
                  <a:pt x="47625" y="68818"/>
                  <a:pt x="47625" y="71438"/>
                </a:cubicBezTo>
                <a:lnTo>
                  <a:pt x="47625" y="80962"/>
                </a:lnTo>
                <a:cubicBezTo>
                  <a:pt x="47625" y="83582"/>
                  <a:pt x="45482" y="85725"/>
                  <a:pt x="42863" y="85725"/>
                </a:cubicBezTo>
                <a:lnTo>
                  <a:pt x="33338" y="85725"/>
                </a:lnTo>
                <a:cubicBezTo>
                  <a:pt x="30718" y="85725"/>
                  <a:pt x="28575" y="83582"/>
                  <a:pt x="28575" y="80962"/>
                </a:cubicBezTo>
                <a:lnTo>
                  <a:pt x="28575" y="71438"/>
                </a:lnTo>
                <a:close/>
                <a:moveTo>
                  <a:pt x="71438" y="66675"/>
                </a:moveTo>
                <a:lnTo>
                  <a:pt x="80962" y="66675"/>
                </a:lnTo>
                <a:cubicBezTo>
                  <a:pt x="83582" y="66675"/>
                  <a:pt x="85725" y="68818"/>
                  <a:pt x="85725" y="71438"/>
                </a:cubicBezTo>
                <a:lnTo>
                  <a:pt x="85725" y="80962"/>
                </a:lnTo>
                <a:cubicBezTo>
                  <a:pt x="85725" y="83582"/>
                  <a:pt x="83582" y="85725"/>
                  <a:pt x="80962" y="85725"/>
                </a:cubicBezTo>
                <a:lnTo>
                  <a:pt x="71438" y="85725"/>
                </a:lnTo>
                <a:cubicBezTo>
                  <a:pt x="68818" y="85725"/>
                  <a:pt x="66675" y="83582"/>
                  <a:pt x="66675" y="80962"/>
                </a:cubicBezTo>
                <a:lnTo>
                  <a:pt x="66675" y="71438"/>
                </a:lnTo>
                <a:cubicBezTo>
                  <a:pt x="66675" y="68818"/>
                  <a:pt x="68818" y="66675"/>
                  <a:pt x="71438" y="66675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4" name="Text 42"/>
          <p:cNvSpPr/>
          <p:nvPr/>
        </p:nvSpPr>
        <p:spPr>
          <a:xfrm>
            <a:off x="7909545" y="5305425"/>
            <a:ext cx="1304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Перегрузок пола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633320" y="568642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-9525"/>
                </a:moveTo>
                <a:cubicBezTo>
                  <a:pt x="43369" y="-9525"/>
                  <a:pt x="47625" y="-5269"/>
                  <a:pt x="47625" y="0"/>
                </a:cubicBezTo>
                <a:lnTo>
                  <a:pt x="47625" y="28575"/>
                </a:lnTo>
                <a:lnTo>
                  <a:pt x="85725" y="28575"/>
                </a:lnTo>
                <a:lnTo>
                  <a:pt x="85725" y="0"/>
                </a:lnTo>
                <a:cubicBezTo>
                  <a:pt x="85725" y="-5269"/>
                  <a:pt x="89981" y="-9525"/>
                  <a:pt x="95250" y="-9525"/>
                </a:cubicBezTo>
                <a:cubicBezTo>
                  <a:pt x="100519" y="-9525"/>
                  <a:pt x="104775" y="-5269"/>
                  <a:pt x="104775" y="0"/>
                </a:cubicBezTo>
                <a:lnTo>
                  <a:pt x="104775" y="28575"/>
                </a:lnTo>
                <a:lnTo>
                  <a:pt x="123825" y="28575"/>
                </a:lnTo>
                <a:cubicBezTo>
                  <a:pt x="129094" y="28575"/>
                  <a:pt x="133350" y="32831"/>
                  <a:pt x="133350" y="38100"/>
                </a:cubicBezTo>
                <a:cubicBezTo>
                  <a:pt x="133350" y="43369"/>
                  <a:pt x="129094" y="47625"/>
                  <a:pt x="123825" y="47625"/>
                </a:cubicBezTo>
                <a:lnTo>
                  <a:pt x="123825" y="66675"/>
                </a:lnTo>
                <a:cubicBezTo>
                  <a:pt x="123825" y="94982"/>
                  <a:pt x="103227" y="118497"/>
                  <a:pt x="76200" y="123021"/>
                </a:cubicBezTo>
                <a:lnTo>
                  <a:pt x="76200" y="142875"/>
                </a:lnTo>
                <a:cubicBezTo>
                  <a:pt x="76200" y="148144"/>
                  <a:pt x="71944" y="152400"/>
                  <a:pt x="66675" y="152400"/>
                </a:cubicBezTo>
                <a:cubicBezTo>
                  <a:pt x="61406" y="152400"/>
                  <a:pt x="57150" y="148144"/>
                  <a:pt x="57150" y="142875"/>
                </a:cubicBezTo>
                <a:lnTo>
                  <a:pt x="57150" y="123021"/>
                </a:lnTo>
                <a:cubicBezTo>
                  <a:pt x="30123" y="118497"/>
                  <a:pt x="9525" y="94982"/>
                  <a:pt x="9525" y="66675"/>
                </a:cubicBezTo>
                <a:lnTo>
                  <a:pt x="9525" y="47625"/>
                </a:lnTo>
                <a:cubicBezTo>
                  <a:pt x="4256" y="47625"/>
                  <a:pt x="0" y="43369"/>
                  <a:pt x="0" y="38100"/>
                </a:cubicBezTo>
                <a:cubicBezTo>
                  <a:pt x="0" y="32831"/>
                  <a:pt x="4256" y="28575"/>
                  <a:pt x="9525" y="28575"/>
                </a:cubicBezTo>
                <a:lnTo>
                  <a:pt x="28575" y="28575"/>
                </a:lnTo>
                <a:lnTo>
                  <a:pt x="28575" y="0"/>
                </a:lnTo>
                <a:cubicBezTo>
                  <a:pt x="28575" y="-5269"/>
                  <a:pt x="32831" y="-9525"/>
                  <a:pt x="38100" y="-9525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6" name="Text 44"/>
          <p:cNvSpPr/>
          <p:nvPr/>
        </p:nvSpPr>
        <p:spPr>
          <a:xfrm>
            <a:off x="7909545" y="5648325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Дефицита питания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7633320" y="6029325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47774" y="-7858"/>
                </a:moveTo>
                <a:cubicBezTo>
                  <a:pt x="50542" y="-10180"/>
                  <a:pt x="54620" y="-10091"/>
                  <a:pt x="57269" y="-7590"/>
                </a:cubicBezTo>
                <a:cubicBezTo>
                  <a:pt x="60930" y="-4137"/>
                  <a:pt x="64204" y="-327"/>
                  <a:pt x="67360" y="3542"/>
                </a:cubicBezTo>
                <a:cubicBezTo>
                  <a:pt x="71378" y="8453"/>
                  <a:pt x="76200" y="14942"/>
                  <a:pt x="80843" y="22652"/>
                </a:cubicBezTo>
                <a:cubicBezTo>
                  <a:pt x="82391" y="20628"/>
                  <a:pt x="83820" y="18842"/>
                  <a:pt x="85070" y="17324"/>
                </a:cubicBezTo>
                <a:cubicBezTo>
                  <a:pt x="85398" y="16937"/>
                  <a:pt x="85725" y="16520"/>
                  <a:pt x="86052" y="16103"/>
                </a:cubicBezTo>
                <a:cubicBezTo>
                  <a:pt x="88404" y="13186"/>
                  <a:pt x="91321" y="9525"/>
                  <a:pt x="95220" y="9525"/>
                </a:cubicBezTo>
                <a:cubicBezTo>
                  <a:pt x="99209" y="9525"/>
                  <a:pt x="102007" y="13067"/>
                  <a:pt x="104388" y="16103"/>
                </a:cubicBezTo>
                <a:cubicBezTo>
                  <a:pt x="104775" y="16609"/>
                  <a:pt x="105162" y="17085"/>
                  <a:pt x="105549" y="17532"/>
                </a:cubicBezTo>
                <a:cubicBezTo>
                  <a:pt x="108615" y="21223"/>
                  <a:pt x="112693" y="26551"/>
                  <a:pt x="116771" y="33129"/>
                </a:cubicBezTo>
                <a:cubicBezTo>
                  <a:pt x="124867" y="46196"/>
                  <a:pt x="133320" y="64800"/>
                  <a:pt x="133320" y="85695"/>
                </a:cubicBezTo>
                <a:cubicBezTo>
                  <a:pt x="133320" y="122515"/>
                  <a:pt x="103465" y="152370"/>
                  <a:pt x="66645" y="152370"/>
                </a:cubicBezTo>
                <a:cubicBezTo>
                  <a:pt x="29825" y="152370"/>
                  <a:pt x="0" y="122545"/>
                  <a:pt x="0" y="85725"/>
                </a:cubicBezTo>
                <a:cubicBezTo>
                  <a:pt x="0" y="58609"/>
                  <a:pt x="12234" y="35123"/>
                  <a:pt x="23961" y="18752"/>
                </a:cubicBezTo>
                <a:cubicBezTo>
                  <a:pt x="29885" y="10507"/>
                  <a:pt x="35778" y="3899"/>
                  <a:pt x="40213" y="-625"/>
                </a:cubicBezTo>
                <a:cubicBezTo>
                  <a:pt x="42654" y="-3125"/>
                  <a:pt x="45125" y="-5596"/>
                  <a:pt x="47804" y="-7828"/>
                </a:cubicBezTo>
                <a:close/>
                <a:moveTo>
                  <a:pt x="67181" y="123825"/>
                </a:moveTo>
                <a:cubicBezTo>
                  <a:pt x="74712" y="123825"/>
                  <a:pt x="81379" y="121741"/>
                  <a:pt x="87660" y="117574"/>
                </a:cubicBezTo>
                <a:cubicBezTo>
                  <a:pt x="100191" y="108823"/>
                  <a:pt x="103555" y="91321"/>
                  <a:pt x="96024" y="77569"/>
                </a:cubicBezTo>
                <a:cubicBezTo>
                  <a:pt x="94684" y="74890"/>
                  <a:pt x="91261" y="74712"/>
                  <a:pt x="89327" y="76974"/>
                </a:cubicBezTo>
                <a:lnTo>
                  <a:pt x="81826" y="85695"/>
                </a:lnTo>
                <a:cubicBezTo>
                  <a:pt x="79861" y="87957"/>
                  <a:pt x="76319" y="87898"/>
                  <a:pt x="74474" y="85546"/>
                </a:cubicBezTo>
                <a:cubicBezTo>
                  <a:pt x="69324" y="78968"/>
                  <a:pt x="59859" y="66973"/>
                  <a:pt x="55037" y="60841"/>
                </a:cubicBezTo>
                <a:cubicBezTo>
                  <a:pt x="53429" y="58787"/>
                  <a:pt x="50512" y="58460"/>
                  <a:pt x="48637" y="60275"/>
                </a:cubicBezTo>
                <a:cubicBezTo>
                  <a:pt x="43190" y="65574"/>
                  <a:pt x="33308" y="77182"/>
                  <a:pt x="33308" y="91321"/>
                </a:cubicBezTo>
                <a:cubicBezTo>
                  <a:pt x="33308" y="111740"/>
                  <a:pt x="48369" y="123825"/>
                  <a:pt x="67151" y="123825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48" name="Text 46"/>
          <p:cNvSpPr/>
          <p:nvPr/>
        </p:nvSpPr>
        <p:spPr>
          <a:xfrm>
            <a:off x="7909545" y="5991225"/>
            <a:ext cx="2686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Аварийных остановок по перегреву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eu-images.contentstack.com/0c94c7089bb43ad133d39ab311758f8c166f0559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4260" b="426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1A1D21">
                  <a:alpha val="7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90525" y="778669"/>
            <a:ext cx="1152525" cy="847725"/>
          </a:xfrm>
          <a:custGeom>
            <a:avLst/>
            <a:gdLst/>
            <a:ahLst/>
            <a:cxnLst/>
            <a:rect l="l" t="t" r="r" b="b"/>
            <a:pathLst>
              <a:path w="1152525" h="847725">
                <a:moveTo>
                  <a:pt x="76202" y="0"/>
                </a:moveTo>
                <a:lnTo>
                  <a:pt x="1076323" y="0"/>
                </a:lnTo>
                <a:cubicBezTo>
                  <a:pt x="1118380" y="0"/>
                  <a:pt x="1152525" y="34145"/>
                  <a:pt x="1152525" y="76202"/>
                </a:cubicBezTo>
                <a:lnTo>
                  <a:pt x="1152525" y="771523"/>
                </a:lnTo>
                <a:cubicBezTo>
                  <a:pt x="1152525" y="813580"/>
                  <a:pt x="1118380" y="847725"/>
                  <a:pt x="1076323" y="847725"/>
                </a:cubicBezTo>
                <a:lnTo>
                  <a:pt x="76202" y="847725"/>
                </a:lnTo>
                <a:cubicBezTo>
                  <a:pt x="34145" y="847725"/>
                  <a:pt x="0" y="813580"/>
                  <a:pt x="0" y="77152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8650" y="845344"/>
            <a:ext cx="96016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940719"/>
            <a:ext cx="5553075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ГЕОМЕТРИЯ И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ФИЗИЧЕСКОЕ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РАЗМЕЩЕНИЕ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4817269"/>
            <a:ext cx="1828800" cy="38100"/>
          </a:xfrm>
          <a:custGeom>
            <a:avLst/>
            <a:gdLst/>
            <a:ahLst/>
            <a:cxnLst/>
            <a:rect l="l" t="t" r="r" b="b"/>
            <a:pathLst>
              <a:path w="1828800" h="38100">
                <a:moveTo>
                  <a:pt x="0" y="0"/>
                </a:moveTo>
                <a:lnTo>
                  <a:pt x="1828800" y="0"/>
                </a:lnTo>
                <a:lnTo>
                  <a:pt x="1828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381000" y="5160169"/>
            <a:ext cx="53530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Контроль глубины шкафа, монтажных допусков,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полезной высоты и баланса масс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6752" y="356752"/>
            <a:ext cx="499453" cy="401346"/>
          </a:xfrm>
          <a:custGeom>
            <a:avLst/>
            <a:gdLst/>
            <a:ahLst/>
            <a:cxnLst/>
            <a:rect l="l" t="t" r="r" b="b"/>
            <a:pathLst>
              <a:path w="499453" h="401346">
                <a:moveTo>
                  <a:pt x="71351" y="0"/>
                </a:moveTo>
                <a:lnTo>
                  <a:pt x="428102" y="0"/>
                </a:lnTo>
                <a:cubicBezTo>
                  <a:pt x="467508" y="0"/>
                  <a:pt x="499453" y="31945"/>
                  <a:pt x="499453" y="71351"/>
                </a:cubicBezTo>
                <a:lnTo>
                  <a:pt x="499453" y="329995"/>
                </a:lnTo>
                <a:cubicBezTo>
                  <a:pt x="499453" y="369401"/>
                  <a:pt x="467508" y="401346"/>
                  <a:pt x="428102" y="401346"/>
                </a:cubicBezTo>
                <a:lnTo>
                  <a:pt x="71351" y="401346"/>
                </a:lnTo>
                <a:cubicBezTo>
                  <a:pt x="31971" y="401346"/>
                  <a:pt x="0" y="369375"/>
                  <a:pt x="0" y="329995"/>
                </a:cubicBezTo>
                <a:lnTo>
                  <a:pt x="0" y="71351"/>
                </a:lnTo>
                <a:cubicBezTo>
                  <a:pt x="0" y="31971"/>
                  <a:pt x="31971" y="0"/>
                  <a:pt x="71351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99453" y="445940"/>
            <a:ext cx="299686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5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95352" y="450399"/>
            <a:ext cx="3594277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b="1" spc="112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ГЕОМЕТРИЯ И ФИЗИЧЕСКОЕ РАЗМЕЩЕНИЕ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6752" y="865124"/>
            <a:ext cx="11639034" cy="356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28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Глубина шкафа и монтажные допуски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74590" y="1400252"/>
            <a:ext cx="5636682" cy="3603195"/>
          </a:xfrm>
          <a:custGeom>
            <a:avLst/>
            <a:gdLst/>
            <a:ahLst/>
            <a:cxnLst/>
            <a:rect l="l" t="t" r="r" b="b"/>
            <a:pathLst>
              <a:path w="5636682" h="3603195">
                <a:moveTo>
                  <a:pt x="35675" y="0"/>
                </a:moveTo>
                <a:lnTo>
                  <a:pt x="5565339" y="0"/>
                </a:lnTo>
                <a:cubicBezTo>
                  <a:pt x="5604740" y="0"/>
                  <a:pt x="5636682" y="31941"/>
                  <a:pt x="5636682" y="71343"/>
                </a:cubicBezTo>
                <a:lnTo>
                  <a:pt x="5636682" y="3531852"/>
                </a:lnTo>
                <a:cubicBezTo>
                  <a:pt x="5636682" y="3571254"/>
                  <a:pt x="5604740" y="3603195"/>
                  <a:pt x="5565339" y="3603195"/>
                </a:cubicBezTo>
                <a:lnTo>
                  <a:pt x="35675" y="3603195"/>
                </a:lnTo>
                <a:cubicBezTo>
                  <a:pt x="15972" y="3603195"/>
                  <a:pt x="0" y="3587223"/>
                  <a:pt x="0" y="3567520"/>
                </a:cubicBezTo>
                <a:lnTo>
                  <a:pt x="0" y="35675"/>
                </a:lnTo>
                <a:cubicBezTo>
                  <a:pt x="0" y="15972"/>
                  <a:pt x="15972" y="0"/>
                  <a:pt x="35675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7" name="Shape 5"/>
          <p:cNvSpPr/>
          <p:nvPr/>
        </p:nvSpPr>
        <p:spPr>
          <a:xfrm>
            <a:off x="374590" y="1400252"/>
            <a:ext cx="35675" cy="3603195"/>
          </a:xfrm>
          <a:custGeom>
            <a:avLst/>
            <a:gdLst/>
            <a:ahLst/>
            <a:cxnLst/>
            <a:rect l="l" t="t" r="r" b="b"/>
            <a:pathLst>
              <a:path w="35675" h="3603195">
                <a:moveTo>
                  <a:pt x="35675" y="0"/>
                </a:moveTo>
                <a:lnTo>
                  <a:pt x="35675" y="0"/>
                </a:lnTo>
                <a:lnTo>
                  <a:pt x="35675" y="3603195"/>
                </a:lnTo>
                <a:lnTo>
                  <a:pt x="35675" y="3603195"/>
                </a:lnTo>
                <a:cubicBezTo>
                  <a:pt x="15972" y="3603195"/>
                  <a:pt x="0" y="3587223"/>
                  <a:pt x="0" y="3567520"/>
                </a:cubicBezTo>
                <a:lnTo>
                  <a:pt x="0" y="35675"/>
                </a:lnTo>
                <a:cubicBezTo>
                  <a:pt x="0" y="15986"/>
                  <a:pt x="15986" y="0"/>
                  <a:pt x="35675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04249" y="1614303"/>
            <a:ext cx="156079" cy="178376"/>
          </a:xfrm>
          <a:custGeom>
            <a:avLst/>
            <a:gdLst/>
            <a:ahLst/>
            <a:cxnLst/>
            <a:rect l="l" t="t" r="r" b="b"/>
            <a:pathLst>
              <a:path w="156079" h="178376">
                <a:moveTo>
                  <a:pt x="348" y="153884"/>
                </a:moveTo>
                <a:cubicBezTo>
                  <a:pt x="1916" y="161479"/>
                  <a:pt x="8640" y="167228"/>
                  <a:pt x="16723" y="167228"/>
                </a:cubicBezTo>
                <a:lnTo>
                  <a:pt x="139356" y="167228"/>
                </a:lnTo>
                <a:cubicBezTo>
                  <a:pt x="148589" y="167228"/>
                  <a:pt x="156079" y="159737"/>
                  <a:pt x="156079" y="150505"/>
                </a:cubicBezTo>
                <a:lnTo>
                  <a:pt x="156079" y="117059"/>
                </a:lnTo>
                <a:cubicBezTo>
                  <a:pt x="156079" y="107827"/>
                  <a:pt x="148589" y="100337"/>
                  <a:pt x="139356" y="100337"/>
                </a:cubicBezTo>
                <a:lnTo>
                  <a:pt x="122634" y="100337"/>
                </a:lnTo>
                <a:lnTo>
                  <a:pt x="122634" y="125421"/>
                </a:lnTo>
                <a:cubicBezTo>
                  <a:pt x="122634" y="130054"/>
                  <a:pt x="118906" y="133782"/>
                  <a:pt x="114272" y="133782"/>
                </a:cubicBezTo>
                <a:cubicBezTo>
                  <a:pt x="109639" y="133782"/>
                  <a:pt x="105911" y="130054"/>
                  <a:pt x="105911" y="125421"/>
                </a:cubicBezTo>
                <a:lnTo>
                  <a:pt x="105911" y="100337"/>
                </a:lnTo>
                <a:lnTo>
                  <a:pt x="83614" y="100337"/>
                </a:lnTo>
                <a:lnTo>
                  <a:pt x="83614" y="125421"/>
                </a:lnTo>
                <a:cubicBezTo>
                  <a:pt x="83614" y="130054"/>
                  <a:pt x="79886" y="133782"/>
                  <a:pt x="75252" y="133782"/>
                </a:cubicBezTo>
                <a:cubicBezTo>
                  <a:pt x="70619" y="133782"/>
                  <a:pt x="66891" y="130054"/>
                  <a:pt x="66891" y="125421"/>
                </a:cubicBezTo>
                <a:lnTo>
                  <a:pt x="66891" y="100337"/>
                </a:lnTo>
                <a:lnTo>
                  <a:pt x="41807" y="100337"/>
                </a:lnTo>
                <a:cubicBezTo>
                  <a:pt x="37173" y="100337"/>
                  <a:pt x="33446" y="96609"/>
                  <a:pt x="33446" y="91975"/>
                </a:cubicBezTo>
                <a:cubicBezTo>
                  <a:pt x="33446" y="87342"/>
                  <a:pt x="37173" y="83614"/>
                  <a:pt x="41807" y="83614"/>
                </a:cubicBezTo>
                <a:lnTo>
                  <a:pt x="66891" y="83614"/>
                </a:lnTo>
                <a:lnTo>
                  <a:pt x="66891" y="61317"/>
                </a:lnTo>
                <a:lnTo>
                  <a:pt x="41807" y="61317"/>
                </a:lnTo>
                <a:cubicBezTo>
                  <a:pt x="37173" y="61317"/>
                  <a:pt x="33446" y="57589"/>
                  <a:pt x="33446" y="52955"/>
                </a:cubicBezTo>
                <a:cubicBezTo>
                  <a:pt x="33446" y="48322"/>
                  <a:pt x="37173" y="44594"/>
                  <a:pt x="41807" y="44594"/>
                </a:cubicBezTo>
                <a:lnTo>
                  <a:pt x="66891" y="44594"/>
                </a:lnTo>
                <a:lnTo>
                  <a:pt x="66891" y="27871"/>
                </a:lnTo>
                <a:cubicBezTo>
                  <a:pt x="66891" y="18639"/>
                  <a:pt x="59401" y="11149"/>
                  <a:pt x="50168" y="11149"/>
                </a:cubicBezTo>
                <a:lnTo>
                  <a:pt x="16723" y="11149"/>
                </a:lnTo>
                <a:cubicBezTo>
                  <a:pt x="7490" y="11149"/>
                  <a:pt x="0" y="18639"/>
                  <a:pt x="0" y="27871"/>
                </a:cubicBezTo>
                <a:lnTo>
                  <a:pt x="0" y="150505"/>
                </a:lnTo>
                <a:cubicBezTo>
                  <a:pt x="0" y="151654"/>
                  <a:pt x="105" y="152804"/>
                  <a:pt x="348" y="153884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793773" y="1578628"/>
            <a:ext cx="5128310" cy="249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5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Расчет зазоров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0803" y="1971055"/>
            <a:ext cx="5262092" cy="1498358"/>
          </a:xfrm>
          <a:custGeom>
            <a:avLst/>
            <a:gdLst/>
            <a:ahLst/>
            <a:cxnLst/>
            <a:rect l="l" t="t" r="r" b="b"/>
            <a:pathLst>
              <a:path w="5262092" h="1498358">
                <a:moveTo>
                  <a:pt x="71352" y="0"/>
                </a:moveTo>
                <a:lnTo>
                  <a:pt x="5190740" y="0"/>
                </a:lnTo>
                <a:cubicBezTo>
                  <a:pt x="5230147" y="0"/>
                  <a:pt x="5262092" y="31945"/>
                  <a:pt x="5262092" y="71352"/>
                </a:cubicBezTo>
                <a:lnTo>
                  <a:pt x="5262092" y="1427007"/>
                </a:lnTo>
                <a:cubicBezTo>
                  <a:pt x="5262092" y="1466387"/>
                  <a:pt x="5230120" y="1498358"/>
                  <a:pt x="5190740" y="1498358"/>
                </a:cubicBezTo>
                <a:lnTo>
                  <a:pt x="71352" y="1498358"/>
                </a:lnTo>
                <a:cubicBezTo>
                  <a:pt x="31945" y="1498358"/>
                  <a:pt x="0" y="1466413"/>
                  <a:pt x="0" y="1427007"/>
                </a:cubicBezTo>
                <a:lnTo>
                  <a:pt x="0" y="71352"/>
                </a:lnTo>
                <a:cubicBezTo>
                  <a:pt x="0" y="31972"/>
                  <a:pt x="31972" y="0"/>
                  <a:pt x="71352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713504" y="2113756"/>
            <a:ext cx="5039122" cy="178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3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Монтажный зазор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13504" y="2363482"/>
            <a:ext cx="4976691" cy="963230"/>
          </a:xfrm>
          <a:custGeom>
            <a:avLst/>
            <a:gdLst/>
            <a:ahLst/>
            <a:cxnLst/>
            <a:rect l="l" t="t" r="r" b="b"/>
            <a:pathLst>
              <a:path w="4976691" h="963230">
                <a:moveTo>
                  <a:pt x="35678" y="0"/>
                </a:moveTo>
                <a:lnTo>
                  <a:pt x="4941013" y="0"/>
                </a:lnTo>
                <a:cubicBezTo>
                  <a:pt x="4960717" y="0"/>
                  <a:pt x="4976691" y="15974"/>
                  <a:pt x="4976691" y="35678"/>
                </a:cubicBezTo>
                <a:lnTo>
                  <a:pt x="4976691" y="927552"/>
                </a:lnTo>
                <a:cubicBezTo>
                  <a:pt x="4976691" y="947257"/>
                  <a:pt x="4960717" y="963230"/>
                  <a:pt x="4941013" y="963230"/>
                </a:cubicBezTo>
                <a:lnTo>
                  <a:pt x="35678" y="963230"/>
                </a:lnTo>
                <a:cubicBezTo>
                  <a:pt x="15974" y="963230"/>
                  <a:pt x="0" y="947257"/>
                  <a:pt x="0" y="927552"/>
                </a:cubicBezTo>
                <a:lnTo>
                  <a:pt x="0" y="35678"/>
                </a:lnTo>
                <a:cubicBezTo>
                  <a:pt x="0" y="15987"/>
                  <a:pt x="15987" y="0"/>
                  <a:pt x="35678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13504" y="2363482"/>
            <a:ext cx="5056960" cy="963230"/>
          </a:xfrm>
          <a:prstGeom prst="rect">
            <a:avLst/>
          </a:prstGeom>
          <a:noFill/>
          <a:ln/>
        </p:spPr>
        <p:txBody>
          <a:bodyPr wrap="square" lIns="107026" tIns="107026" rIns="107026" bIns="107026" rtlCol="0" anchor="ctr"/>
          <a:lstStyle/>
          <a:p>
            <a:pPr>
              <a:lnSpc>
                <a:spcPct val="130000"/>
              </a:lnSpc>
            </a:pPr>
            <a:r>
              <a:rPr lang="en-US" sz="126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монтажный_зазор = максимум(радиус_изгиба_силового_кабеля, радиус_изгиба_сигнального_кабеля, 50 мм)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0803" y="3576439"/>
            <a:ext cx="5262092" cy="1248632"/>
          </a:xfrm>
          <a:custGeom>
            <a:avLst/>
            <a:gdLst/>
            <a:ahLst/>
            <a:cxnLst/>
            <a:rect l="l" t="t" r="r" b="b"/>
            <a:pathLst>
              <a:path w="5262092" h="1248632">
                <a:moveTo>
                  <a:pt x="71347" y="0"/>
                </a:moveTo>
                <a:lnTo>
                  <a:pt x="5190745" y="0"/>
                </a:lnTo>
                <a:cubicBezTo>
                  <a:pt x="5230149" y="0"/>
                  <a:pt x="5262092" y="31943"/>
                  <a:pt x="5262092" y="71347"/>
                </a:cubicBezTo>
                <a:lnTo>
                  <a:pt x="5262092" y="1177285"/>
                </a:lnTo>
                <a:cubicBezTo>
                  <a:pt x="5262092" y="1216689"/>
                  <a:pt x="5230149" y="1248632"/>
                  <a:pt x="5190745" y="1248632"/>
                </a:cubicBezTo>
                <a:lnTo>
                  <a:pt x="71347" y="1248632"/>
                </a:lnTo>
                <a:cubicBezTo>
                  <a:pt x="31943" y="1248632"/>
                  <a:pt x="0" y="1216689"/>
                  <a:pt x="0" y="1177285"/>
                </a:cubicBezTo>
                <a:lnTo>
                  <a:pt x="0" y="71347"/>
                </a:lnTo>
                <a:cubicBezTo>
                  <a:pt x="0" y="31969"/>
                  <a:pt x="31969" y="0"/>
                  <a:pt x="71347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Text 13"/>
          <p:cNvSpPr/>
          <p:nvPr/>
        </p:nvSpPr>
        <p:spPr>
          <a:xfrm>
            <a:off x="713504" y="3719140"/>
            <a:ext cx="5039122" cy="178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3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Эксплуатационный зазор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13504" y="3968866"/>
            <a:ext cx="4976691" cy="713504"/>
          </a:xfrm>
          <a:custGeom>
            <a:avLst/>
            <a:gdLst/>
            <a:ahLst/>
            <a:cxnLst/>
            <a:rect l="l" t="t" r="r" b="b"/>
            <a:pathLst>
              <a:path w="4976691" h="713504">
                <a:moveTo>
                  <a:pt x="35675" y="0"/>
                </a:moveTo>
                <a:lnTo>
                  <a:pt x="4941015" y="0"/>
                </a:lnTo>
                <a:cubicBezTo>
                  <a:pt x="4960718" y="0"/>
                  <a:pt x="4976691" y="15972"/>
                  <a:pt x="4976691" y="35675"/>
                </a:cubicBezTo>
                <a:lnTo>
                  <a:pt x="4976691" y="677829"/>
                </a:lnTo>
                <a:cubicBezTo>
                  <a:pt x="4976691" y="697532"/>
                  <a:pt x="4960718" y="713504"/>
                  <a:pt x="4941015" y="713504"/>
                </a:cubicBezTo>
                <a:lnTo>
                  <a:pt x="35675" y="713504"/>
                </a:lnTo>
                <a:cubicBezTo>
                  <a:pt x="15972" y="713504"/>
                  <a:pt x="0" y="697532"/>
                  <a:pt x="0" y="677829"/>
                </a:cubicBezTo>
                <a:lnTo>
                  <a:pt x="0" y="35675"/>
                </a:lnTo>
                <a:cubicBezTo>
                  <a:pt x="0" y="15986"/>
                  <a:pt x="15986" y="0"/>
                  <a:pt x="35675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713504" y="3968866"/>
            <a:ext cx="5056960" cy="713504"/>
          </a:xfrm>
          <a:prstGeom prst="rect">
            <a:avLst/>
          </a:prstGeom>
          <a:noFill/>
          <a:ln/>
        </p:spPr>
        <p:txBody>
          <a:bodyPr wrap="square" lIns="107026" tIns="107026" rIns="107026" bIns="107026" rtlCol="0" anchor="ctr"/>
          <a:lstStyle/>
          <a:p>
            <a:pPr>
              <a:lnSpc>
                <a:spcPct val="130000"/>
              </a:lnSpc>
            </a:pPr>
            <a:r>
              <a:rPr lang="en-US" sz="1264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эксплуатационный_зазор = монтажный_зазор + 30–70 мм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56752" y="5146148"/>
            <a:ext cx="5654519" cy="1712410"/>
          </a:xfrm>
          <a:custGeom>
            <a:avLst/>
            <a:gdLst/>
            <a:ahLst/>
            <a:cxnLst/>
            <a:rect l="l" t="t" r="r" b="b"/>
            <a:pathLst>
              <a:path w="5654519" h="1712410">
                <a:moveTo>
                  <a:pt x="71356" y="0"/>
                </a:moveTo>
                <a:lnTo>
                  <a:pt x="5583163" y="0"/>
                </a:lnTo>
                <a:cubicBezTo>
                  <a:pt x="5622572" y="0"/>
                  <a:pt x="5654519" y="31947"/>
                  <a:pt x="5654519" y="71356"/>
                </a:cubicBezTo>
                <a:lnTo>
                  <a:pt x="5654519" y="1641054"/>
                </a:lnTo>
                <a:cubicBezTo>
                  <a:pt x="5654519" y="1680462"/>
                  <a:pt x="5622572" y="1712410"/>
                  <a:pt x="5583163" y="1712410"/>
                </a:cubicBezTo>
                <a:lnTo>
                  <a:pt x="71356" y="1712410"/>
                </a:lnTo>
                <a:cubicBezTo>
                  <a:pt x="31947" y="1712410"/>
                  <a:pt x="0" y="1680462"/>
                  <a:pt x="0" y="1641054"/>
                </a:cubicBezTo>
                <a:lnTo>
                  <a:pt x="0" y="71356"/>
                </a:lnTo>
                <a:cubicBezTo>
                  <a:pt x="0" y="31974"/>
                  <a:pt x="31974" y="0"/>
                  <a:pt x="71356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19" name="Shape 17"/>
          <p:cNvSpPr/>
          <p:nvPr/>
        </p:nvSpPr>
        <p:spPr>
          <a:xfrm>
            <a:off x="557425" y="5369118"/>
            <a:ext cx="160538" cy="160538"/>
          </a:xfrm>
          <a:custGeom>
            <a:avLst/>
            <a:gdLst/>
            <a:ahLst/>
            <a:cxnLst/>
            <a:rect l="l" t="t" r="r" b="b"/>
            <a:pathLst>
              <a:path w="160538" h="160538">
                <a:moveTo>
                  <a:pt x="80269" y="160538"/>
                </a:moveTo>
                <a:cubicBezTo>
                  <a:pt x="124571" y="160538"/>
                  <a:pt x="160538" y="124571"/>
                  <a:pt x="160538" y="80269"/>
                </a:cubicBezTo>
                <a:cubicBezTo>
                  <a:pt x="160538" y="35967"/>
                  <a:pt x="124571" y="0"/>
                  <a:pt x="80269" y="0"/>
                </a:cubicBezTo>
                <a:cubicBezTo>
                  <a:pt x="35967" y="0"/>
                  <a:pt x="0" y="35967"/>
                  <a:pt x="0" y="80269"/>
                </a:cubicBezTo>
                <a:cubicBezTo>
                  <a:pt x="0" y="124571"/>
                  <a:pt x="35967" y="160538"/>
                  <a:pt x="80269" y="160538"/>
                </a:cubicBezTo>
                <a:close/>
                <a:moveTo>
                  <a:pt x="70236" y="50168"/>
                </a:moveTo>
                <a:cubicBezTo>
                  <a:pt x="70236" y="44631"/>
                  <a:pt x="74731" y="40135"/>
                  <a:pt x="80269" y="40135"/>
                </a:cubicBezTo>
                <a:cubicBezTo>
                  <a:pt x="85807" y="40135"/>
                  <a:pt x="90303" y="44631"/>
                  <a:pt x="90303" y="50168"/>
                </a:cubicBezTo>
                <a:cubicBezTo>
                  <a:pt x="90303" y="55706"/>
                  <a:pt x="85807" y="60202"/>
                  <a:pt x="80269" y="60202"/>
                </a:cubicBezTo>
                <a:cubicBezTo>
                  <a:pt x="74731" y="60202"/>
                  <a:pt x="70236" y="55706"/>
                  <a:pt x="70236" y="50168"/>
                </a:cubicBezTo>
                <a:close/>
                <a:moveTo>
                  <a:pt x="67727" y="70236"/>
                </a:moveTo>
                <a:lnTo>
                  <a:pt x="82778" y="70236"/>
                </a:lnTo>
                <a:cubicBezTo>
                  <a:pt x="86948" y="70236"/>
                  <a:pt x="90303" y="73591"/>
                  <a:pt x="90303" y="77761"/>
                </a:cubicBezTo>
                <a:lnTo>
                  <a:pt x="90303" y="105353"/>
                </a:lnTo>
                <a:lnTo>
                  <a:pt x="92811" y="105353"/>
                </a:lnTo>
                <a:cubicBezTo>
                  <a:pt x="96982" y="105353"/>
                  <a:pt x="100337" y="108708"/>
                  <a:pt x="100337" y="112879"/>
                </a:cubicBezTo>
                <a:cubicBezTo>
                  <a:pt x="100337" y="117049"/>
                  <a:pt x="96982" y="120404"/>
                  <a:pt x="92811" y="120404"/>
                </a:cubicBezTo>
                <a:lnTo>
                  <a:pt x="67727" y="120404"/>
                </a:lnTo>
                <a:cubicBezTo>
                  <a:pt x="63557" y="120404"/>
                  <a:pt x="60202" y="117049"/>
                  <a:pt x="60202" y="112879"/>
                </a:cubicBezTo>
                <a:cubicBezTo>
                  <a:pt x="60202" y="108708"/>
                  <a:pt x="63557" y="105353"/>
                  <a:pt x="67727" y="105353"/>
                </a:cubicBezTo>
                <a:lnTo>
                  <a:pt x="75252" y="105353"/>
                </a:lnTo>
                <a:lnTo>
                  <a:pt x="75252" y="85286"/>
                </a:lnTo>
                <a:lnTo>
                  <a:pt x="67727" y="85286"/>
                </a:lnTo>
                <a:cubicBezTo>
                  <a:pt x="63557" y="85286"/>
                  <a:pt x="60202" y="81931"/>
                  <a:pt x="60202" y="77761"/>
                </a:cubicBezTo>
                <a:cubicBezTo>
                  <a:pt x="60202" y="73591"/>
                  <a:pt x="63557" y="70236"/>
                  <a:pt x="67727" y="70236"/>
                </a:cubicBez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20" name="Text 18"/>
          <p:cNvSpPr/>
          <p:nvPr/>
        </p:nvSpPr>
        <p:spPr>
          <a:xfrm>
            <a:off x="740260" y="5324524"/>
            <a:ext cx="5172904" cy="249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4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Базовые параметры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35128" y="5681276"/>
            <a:ext cx="5297767" cy="463778"/>
          </a:xfrm>
          <a:custGeom>
            <a:avLst/>
            <a:gdLst/>
            <a:ahLst/>
            <a:cxnLst/>
            <a:rect l="l" t="t" r="r" b="b"/>
            <a:pathLst>
              <a:path w="5297767" h="463778">
                <a:moveTo>
                  <a:pt x="71352" y="0"/>
                </a:moveTo>
                <a:lnTo>
                  <a:pt x="5226415" y="0"/>
                </a:lnTo>
                <a:cubicBezTo>
                  <a:pt x="5265822" y="0"/>
                  <a:pt x="5297767" y="31945"/>
                  <a:pt x="5297767" y="71352"/>
                </a:cubicBezTo>
                <a:lnTo>
                  <a:pt x="5297767" y="392425"/>
                </a:lnTo>
                <a:cubicBezTo>
                  <a:pt x="5297767" y="431832"/>
                  <a:pt x="5265822" y="463778"/>
                  <a:pt x="5226415" y="463778"/>
                </a:cubicBezTo>
                <a:lnTo>
                  <a:pt x="71352" y="463778"/>
                </a:lnTo>
                <a:cubicBezTo>
                  <a:pt x="31945" y="463778"/>
                  <a:pt x="0" y="431832"/>
                  <a:pt x="0" y="392425"/>
                </a:cubicBezTo>
                <a:lnTo>
                  <a:pt x="0" y="71352"/>
                </a:lnTo>
                <a:cubicBezTo>
                  <a:pt x="0" y="31945"/>
                  <a:pt x="31945" y="0"/>
                  <a:pt x="71352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2" name="Text 20"/>
          <p:cNvSpPr/>
          <p:nvPr/>
        </p:nvSpPr>
        <p:spPr>
          <a:xfrm>
            <a:off x="642154" y="5806139"/>
            <a:ext cx="2069162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Минимальный радиус изгиба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207395" y="5788301"/>
            <a:ext cx="606478" cy="249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5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50 мм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35128" y="6216404"/>
            <a:ext cx="5297767" cy="463778"/>
          </a:xfrm>
          <a:custGeom>
            <a:avLst/>
            <a:gdLst/>
            <a:ahLst/>
            <a:cxnLst/>
            <a:rect l="l" t="t" r="r" b="b"/>
            <a:pathLst>
              <a:path w="5297767" h="463778">
                <a:moveTo>
                  <a:pt x="71352" y="0"/>
                </a:moveTo>
                <a:lnTo>
                  <a:pt x="5226415" y="0"/>
                </a:lnTo>
                <a:cubicBezTo>
                  <a:pt x="5265822" y="0"/>
                  <a:pt x="5297767" y="31945"/>
                  <a:pt x="5297767" y="71352"/>
                </a:cubicBezTo>
                <a:lnTo>
                  <a:pt x="5297767" y="392425"/>
                </a:lnTo>
                <a:cubicBezTo>
                  <a:pt x="5297767" y="431832"/>
                  <a:pt x="5265822" y="463778"/>
                  <a:pt x="5226415" y="463778"/>
                </a:cubicBezTo>
                <a:lnTo>
                  <a:pt x="71352" y="463778"/>
                </a:lnTo>
                <a:cubicBezTo>
                  <a:pt x="31945" y="463778"/>
                  <a:pt x="0" y="431832"/>
                  <a:pt x="0" y="392425"/>
                </a:cubicBezTo>
                <a:lnTo>
                  <a:pt x="0" y="71352"/>
                </a:lnTo>
                <a:cubicBezTo>
                  <a:pt x="0" y="31945"/>
                  <a:pt x="31945" y="0"/>
                  <a:pt x="71352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5" name="Text 23"/>
          <p:cNvSpPr/>
          <p:nvPr/>
        </p:nvSpPr>
        <p:spPr>
          <a:xfrm>
            <a:off x="642154" y="6341267"/>
            <a:ext cx="1667816" cy="214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4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Дополнительный запас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918370" y="6323429"/>
            <a:ext cx="891880" cy="2497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5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30-70 мм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94595" y="1409170"/>
            <a:ext cx="5636682" cy="2104837"/>
          </a:xfrm>
          <a:custGeom>
            <a:avLst/>
            <a:gdLst/>
            <a:ahLst/>
            <a:cxnLst/>
            <a:rect l="l" t="t" r="r" b="b"/>
            <a:pathLst>
              <a:path w="5636682" h="2104837">
                <a:moveTo>
                  <a:pt x="71354" y="0"/>
                </a:moveTo>
                <a:lnTo>
                  <a:pt x="5565328" y="0"/>
                </a:lnTo>
                <a:cubicBezTo>
                  <a:pt x="5604736" y="0"/>
                  <a:pt x="5636682" y="31946"/>
                  <a:pt x="5636682" y="71354"/>
                </a:cubicBezTo>
                <a:lnTo>
                  <a:pt x="5636682" y="2033483"/>
                </a:lnTo>
                <a:cubicBezTo>
                  <a:pt x="5636682" y="2072891"/>
                  <a:pt x="5604736" y="2104837"/>
                  <a:pt x="5565328" y="2104837"/>
                </a:cubicBezTo>
                <a:lnTo>
                  <a:pt x="71354" y="2104837"/>
                </a:lnTo>
                <a:cubicBezTo>
                  <a:pt x="31946" y="2104837"/>
                  <a:pt x="0" y="2072891"/>
                  <a:pt x="0" y="2033483"/>
                </a:cubicBezTo>
                <a:lnTo>
                  <a:pt x="0" y="71354"/>
                </a:lnTo>
                <a:cubicBezTo>
                  <a:pt x="0" y="31946"/>
                  <a:pt x="31946" y="0"/>
                  <a:pt x="71354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20000"/>
                </a:srgbClr>
              </a:gs>
              <a:gs pos="100000">
                <a:srgbClr val="FF6B6B">
                  <a:alpha val="5000"/>
                </a:srgbClr>
              </a:gs>
            </a:gsLst>
            <a:lin ang="2700000" scaled="1"/>
          </a:gradFill>
          <a:ln w="25400">
            <a:solidFill>
              <a:srgbClr val="FF6B6B">
                <a:alpha val="50196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381889" y="1596465"/>
            <a:ext cx="499453" cy="499453"/>
          </a:xfrm>
          <a:custGeom>
            <a:avLst/>
            <a:gdLst/>
            <a:ahLst/>
            <a:cxnLst/>
            <a:rect l="l" t="t" r="r" b="b"/>
            <a:pathLst>
              <a:path w="499453" h="499453">
                <a:moveTo>
                  <a:pt x="249726" y="0"/>
                </a:moveTo>
                <a:lnTo>
                  <a:pt x="249726" y="0"/>
                </a:lnTo>
                <a:cubicBezTo>
                  <a:pt x="387554" y="0"/>
                  <a:pt x="499453" y="111899"/>
                  <a:pt x="499453" y="249726"/>
                </a:cubicBezTo>
                <a:lnTo>
                  <a:pt x="499453" y="249726"/>
                </a:lnTo>
                <a:cubicBezTo>
                  <a:pt x="499453" y="387554"/>
                  <a:pt x="387554" y="499453"/>
                  <a:pt x="249726" y="499453"/>
                </a:cubicBezTo>
                <a:lnTo>
                  <a:pt x="249726" y="499453"/>
                </a:lnTo>
                <a:cubicBezTo>
                  <a:pt x="111899" y="499453"/>
                  <a:pt x="0" y="387554"/>
                  <a:pt x="0" y="249726"/>
                </a:cubicBezTo>
                <a:lnTo>
                  <a:pt x="0" y="249726"/>
                </a:lnTo>
                <a:cubicBezTo>
                  <a:pt x="0" y="111899"/>
                  <a:pt x="111899" y="0"/>
                  <a:pt x="249726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9" name="Shape 27"/>
          <p:cNvSpPr/>
          <p:nvPr/>
        </p:nvSpPr>
        <p:spPr>
          <a:xfrm>
            <a:off x="6524590" y="1739166"/>
            <a:ext cx="214051" cy="214051"/>
          </a:xfrm>
          <a:custGeom>
            <a:avLst/>
            <a:gdLst/>
            <a:ahLst/>
            <a:cxnLst/>
            <a:rect l="l" t="t" r="r" b="b"/>
            <a:pathLst>
              <a:path w="214051" h="214051">
                <a:moveTo>
                  <a:pt x="153515" y="172453"/>
                </a:moveTo>
                <a:lnTo>
                  <a:pt x="41598" y="60536"/>
                </a:lnTo>
                <a:cubicBezTo>
                  <a:pt x="32233" y="73664"/>
                  <a:pt x="26756" y="89718"/>
                  <a:pt x="26756" y="107026"/>
                </a:cubicBezTo>
                <a:cubicBezTo>
                  <a:pt x="26756" y="151341"/>
                  <a:pt x="62710" y="187295"/>
                  <a:pt x="107026" y="187295"/>
                </a:cubicBezTo>
                <a:cubicBezTo>
                  <a:pt x="124375" y="187295"/>
                  <a:pt x="140429" y="181818"/>
                  <a:pt x="153515" y="172453"/>
                </a:cubicBezTo>
                <a:close/>
                <a:moveTo>
                  <a:pt x="172453" y="153515"/>
                </a:moveTo>
                <a:cubicBezTo>
                  <a:pt x="181818" y="140387"/>
                  <a:pt x="187295" y="124334"/>
                  <a:pt x="187295" y="107026"/>
                </a:cubicBezTo>
                <a:cubicBezTo>
                  <a:pt x="187295" y="62710"/>
                  <a:pt x="151341" y="26756"/>
                  <a:pt x="107026" y="26756"/>
                </a:cubicBezTo>
                <a:cubicBezTo>
                  <a:pt x="89676" y="26756"/>
                  <a:pt x="73622" y="32233"/>
                  <a:pt x="60536" y="41598"/>
                </a:cubicBezTo>
                <a:lnTo>
                  <a:pt x="172453" y="153515"/>
                </a:lnTo>
                <a:close/>
                <a:moveTo>
                  <a:pt x="0" y="107026"/>
                </a:moveTo>
                <a:cubicBezTo>
                  <a:pt x="0" y="47957"/>
                  <a:pt x="47957" y="0"/>
                  <a:pt x="107026" y="0"/>
                </a:cubicBezTo>
                <a:cubicBezTo>
                  <a:pt x="166095" y="0"/>
                  <a:pt x="214051" y="47957"/>
                  <a:pt x="214051" y="107026"/>
                </a:cubicBezTo>
                <a:cubicBezTo>
                  <a:pt x="214051" y="166095"/>
                  <a:pt x="166095" y="214051"/>
                  <a:pt x="107026" y="214051"/>
                </a:cubicBezTo>
                <a:cubicBezTo>
                  <a:pt x="47957" y="214051"/>
                  <a:pt x="0" y="166095"/>
                  <a:pt x="0" y="10702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8"/>
          <p:cNvSpPr/>
          <p:nvPr/>
        </p:nvSpPr>
        <p:spPr>
          <a:xfrm>
            <a:off x="6988368" y="1703491"/>
            <a:ext cx="1667816" cy="285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5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БЛОКИРОВКА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381889" y="2238619"/>
            <a:ext cx="5262092" cy="517290"/>
          </a:xfrm>
          <a:custGeom>
            <a:avLst/>
            <a:gdLst/>
            <a:ahLst/>
            <a:cxnLst/>
            <a:rect l="l" t="t" r="r" b="b"/>
            <a:pathLst>
              <a:path w="5262092" h="517290">
                <a:moveTo>
                  <a:pt x="71350" y="0"/>
                </a:moveTo>
                <a:lnTo>
                  <a:pt x="5190742" y="0"/>
                </a:lnTo>
                <a:cubicBezTo>
                  <a:pt x="5230148" y="0"/>
                  <a:pt x="5262092" y="31944"/>
                  <a:pt x="5262092" y="71350"/>
                </a:cubicBezTo>
                <a:lnTo>
                  <a:pt x="5262092" y="445941"/>
                </a:lnTo>
                <a:cubicBezTo>
                  <a:pt x="5262092" y="485346"/>
                  <a:pt x="5230148" y="517290"/>
                  <a:pt x="5190742" y="517290"/>
                </a:cubicBezTo>
                <a:lnTo>
                  <a:pt x="71350" y="517290"/>
                </a:lnTo>
                <a:cubicBezTo>
                  <a:pt x="31944" y="517290"/>
                  <a:pt x="0" y="485346"/>
                  <a:pt x="0" y="445941"/>
                </a:cubicBezTo>
                <a:lnTo>
                  <a:pt x="0" y="71350"/>
                </a:lnTo>
                <a:cubicBezTo>
                  <a:pt x="0" y="31944"/>
                  <a:pt x="31944" y="0"/>
                  <a:pt x="7135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2" name="Text 30"/>
          <p:cNvSpPr/>
          <p:nvPr/>
        </p:nvSpPr>
        <p:spPr>
          <a:xfrm>
            <a:off x="6524590" y="2381320"/>
            <a:ext cx="5048041" cy="2318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4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глубина_шкафа &lt; глубина_сервера + монтажный_зазор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81889" y="2862935"/>
            <a:ext cx="5333443" cy="4637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4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Условие:</a:t>
            </a:r>
            <a:pPr>
              <a:lnSpc>
                <a:spcPct val="140000"/>
              </a:lnSpc>
            </a:pPr>
            <a:r>
              <a:rPr lang="en-US" sz="1124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Глубина шкафа недостаточна даже для монтажа оборудования с минимальными зазорами. Монтаж невозможен.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94595" y="3674546"/>
            <a:ext cx="5636682" cy="2104837"/>
          </a:xfrm>
          <a:custGeom>
            <a:avLst/>
            <a:gdLst/>
            <a:ahLst/>
            <a:cxnLst/>
            <a:rect l="l" t="t" r="r" b="b"/>
            <a:pathLst>
              <a:path w="5636682" h="2104837">
                <a:moveTo>
                  <a:pt x="71354" y="0"/>
                </a:moveTo>
                <a:lnTo>
                  <a:pt x="5565328" y="0"/>
                </a:lnTo>
                <a:cubicBezTo>
                  <a:pt x="5604736" y="0"/>
                  <a:pt x="5636682" y="31946"/>
                  <a:pt x="5636682" y="71354"/>
                </a:cubicBezTo>
                <a:lnTo>
                  <a:pt x="5636682" y="2033483"/>
                </a:lnTo>
                <a:cubicBezTo>
                  <a:pt x="5636682" y="2072891"/>
                  <a:pt x="5604736" y="2104837"/>
                  <a:pt x="5565328" y="2104837"/>
                </a:cubicBezTo>
                <a:lnTo>
                  <a:pt x="71354" y="2104837"/>
                </a:lnTo>
                <a:cubicBezTo>
                  <a:pt x="31946" y="2104837"/>
                  <a:pt x="0" y="2072891"/>
                  <a:pt x="0" y="2033483"/>
                </a:cubicBezTo>
                <a:lnTo>
                  <a:pt x="0" y="71354"/>
                </a:lnTo>
                <a:cubicBezTo>
                  <a:pt x="0" y="31946"/>
                  <a:pt x="31946" y="0"/>
                  <a:pt x="71354" y="0"/>
                </a:cubicBezTo>
                <a:close/>
              </a:path>
            </a:pathLst>
          </a:custGeom>
          <a:gradFill rotWithShape="1" flip="none">
            <a:gsLst>
              <a:gs pos="0">
                <a:srgbClr val="FFE66D">
                  <a:alpha val="20000"/>
                </a:srgbClr>
              </a:gs>
              <a:gs pos="100000">
                <a:srgbClr val="FFE66D">
                  <a:alpha val="5000"/>
                </a:srgbClr>
              </a:gs>
            </a:gsLst>
            <a:lin ang="2700000" scaled="1"/>
          </a:gradFill>
          <a:ln w="25400">
            <a:solidFill>
              <a:srgbClr val="FFE66D">
                <a:alpha val="50196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381889" y="3861841"/>
            <a:ext cx="499453" cy="499453"/>
          </a:xfrm>
          <a:custGeom>
            <a:avLst/>
            <a:gdLst/>
            <a:ahLst/>
            <a:cxnLst/>
            <a:rect l="l" t="t" r="r" b="b"/>
            <a:pathLst>
              <a:path w="499453" h="499453">
                <a:moveTo>
                  <a:pt x="249726" y="0"/>
                </a:moveTo>
                <a:lnTo>
                  <a:pt x="249726" y="0"/>
                </a:lnTo>
                <a:cubicBezTo>
                  <a:pt x="387554" y="0"/>
                  <a:pt x="499453" y="111899"/>
                  <a:pt x="499453" y="249726"/>
                </a:cubicBezTo>
                <a:lnTo>
                  <a:pt x="499453" y="249726"/>
                </a:lnTo>
                <a:cubicBezTo>
                  <a:pt x="499453" y="387554"/>
                  <a:pt x="387554" y="499453"/>
                  <a:pt x="249726" y="499453"/>
                </a:cubicBezTo>
                <a:lnTo>
                  <a:pt x="249726" y="499453"/>
                </a:lnTo>
                <a:cubicBezTo>
                  <a:pt x="111899" y="499453"/>
                  <a:pt x="0" y="387554"/>
                  <a:pt x="0" y="249726"/>
                </a:cubicBezTo>
                <a:lnTo>
                  <a:pt x="0" y="249726"/>
                </a:lnTo>
                <a:cubicBezTo>
                  <a:pt x="0" y="111899"/>
                  <a:pt x="111899" y="0"/>
                  <a:pt x="249726" y="0"/>
                </a:cubicBez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6" name="Shape 34"/>
          <p:cNvSpPr/>
          <p:nvPr/>
        </p:nvSpPr>
        <p:spPr>
          <a:xfrm>
            <a:off x="6524590" y="4004541"/>
            <a:ext cx="214051" cy="214051"/>
          </a:xfrm>
          <a:custGeom>
            <a:avLst/>
            <a:gdLst/>
            <a:ahLst/>
            <a:cxnLst/>
            <a:rect l="l" t="t" r="r" b="b"/>
            <a:pathLst>
              <a:path w="214051" h="214051">
                <a:moveTo>
                  <a:pt x="107026" y="0"/>
                </a:moveTo>
                <a:cubicBezTo>
                  <a:pt x="113171" y="0"/>
                  <a:pt x="118815" y="3386"/>
                  <a:pt x="121742" y="8779"/>
                </a:cubicBezTo>
                <a:lnTo>
                  <a:pt x="212044" y="176007"/>
                </a:lnTo>
                <a:cubicBezTo>
                  <a:pt x="214846" y="181191"/>
                  <a:pt x="214720" y="187462"/>
                  <a:pt x="211710" y="192521"/>
                </a:cubicBezTo>
                <a:cubicBezTo>
                  <a:pt x="208700" y="197579"/>
                  <a:pt x="203223" y="200673"/>
                  <a:pt x="197328" y="200673"/>
                </a:cubicBezTo>
                <a:lnTo>
                  <a:pt x="16723" y="200673"/>
                </a:lnTo>
                <a:cubicBezTo>
                  <a:pt x="10828" y="200673"/>
                  <a:pt x="5393" y="197579"/>
                  <a:pt x="2341" y="192521"/>
                </a:cubicBezTo>
                <a:cubicBezTo>
                  <a:pt x="-711" y="187462"/>
                  <a:pt x="-794" y="181191"/>
                  <a:pt x="2007" y="176007"/>
                </a:cubicBezTo>
                <a:lnTo>
                  <a:pt x="92310" y="8779"/>
                </a:lnTo>
                <a:cubicBezTo>
                  <a:pt x="95236" y="3386"/>
                  <a:pt x="100880" y="0"/>
                  <a:pt x="107026" y="0"/>
                </a:cubicBezTo>
                <a:close/>
                <a:moveTo>
                  <a:pt x="107026" y="70236"/>
                </a:moveTo>
                <a:cubicBezTo>
                  <a:pt x="101465" y="70236"/>
                  <a:pt x="96992" y="74709"/>
                  <a:pt x="96992" y="80269"/>
                </a:cubicBezTo>
                <a:lnTo>
                  <a:pt x="96992" y="127093"/>
                </a:lnTo>
                <a:cubicBezTo>
                  <a:pt x="96992" y="132653"/>
                  <a:pt x="101465" y="137127"/>
                  <a:pt x="107026" y="137127"/>
                </a:cubicBezTo>
                <a:cubicBezTo>
                  <a:pt x="112586" y="137127"/>
                  <a:pt x="117059" y="132653"/>
                  <a:pt x="117059" y="127093"/>
                </a:cubicBezTo>
                <a:lnTo>
                  <a:pt x="117059" y="80269"/>
                </a:lnTo>
                <a:cubicBezTo>
                  <a:pt x="117059" y="74709"/>
                  <a:pt x="112586" y="70236"/>
                  <a:pt x="107026" y="70236"/>
                </a:cubicBezTo>
                <a:close/>
                <a:moveTo>
                  <a:pt x="118188" y="160538"/>
                </a:moveTo>
                <a:cubicBezTo>
                  <a:pt x="118442" y="156395"/>
                  <a:pt x="116376" y="152453"/>
                  <a:pt x="112824" y="150305"/>
                </a:cubicBezTo>
                <a:cubicBezTo>
                  <a:pt x="109272" y="148156"/>
                  <a:pt x="104821" y="148156"/>
                  <a:pt x="101269" y="150305"/>
                </a:cubicBezTo>
                <a:cubicBezTo>
                  <a:pt x="97717" y="152453"/>
                  <a:pt x="95651" y="156395"/>
                  <a:pt x="95905" y="160538"/>
                </a:cubicBezTo>
                <a:cubicBezTo>
                  <a:pt x="95651" y="164682"/>
                  <a:pt x="97717" y="168624"/>
                  <a:pt x="101269" y="170772"/>
                </a:cubicBezTo>
                <a:cubicBezTo>
                  <a:pt x="104821" y="172921"/>
                  <a:pt x="109272" y="172921"/>
                  <a:pt x="112824" y="170772"/>
                </a:cubicBezTo>
                <a:cubicBezTo>
                  <a:pt x="116376" y="168624"/>
                  <a:pt x="118442" y="164682"/>
                  <a:pt x="118188" y="160538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7" name="Text 35"/>
          <p:cNvSpPr/>
          <p:nvPr/>
        </p:nvSpPr>
        <p:spPr>
          <a:xfrm>
            <a:off x="6988368" y="3968866"/>
            <a:ext cx="3478332" cy="2854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5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ТРЕБУЕТСЯ ПОДТВЕРЖДЕНИЕ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381889" y="4503994"/>
            <a:ext cx="5262092" cy="517290"/>
          </a:xfrm>
          <a:custGeom>
            <a:avLst/>
            <a:gdLst/>
            <a:ahLst/>
            <a:cxnLst/>
            <a:rect l="l" t="t" r="r" b="b"/>
            <a:pathLst>
              <a:path w="5262092" h="517290">
                <a:moveTo>
                  <a:pt x="71350" y="0"/>
                </a:moveTo>
                <a:lnTo>
                  <a:pt x="5190742" y="0"/>
                </a:lnTo>
                <a:cubicBezTo>
                  <a:pt x="5230148" y="0"/>
                  <a:pt x="5262092" y="31944"/>
                  <a:pt x="5262092" y="71350"/>
                </a:cubicBezTo>
                <a:lnTo>
                  <a:pt x="5262092" y="445941"/>
                </a:lnTo>
                <a:cubicBezTo>
                  <a:pt x="5262092" y="485346"/>
                  <a:pt x="5230148" y="517290"/>
                  <a:pt x="5190742" y="517290"/>
                </a:cubicBezTo>
                <a:lnTo>
                  <a:pt x="71350" y="517290"/>
                </a:lnTo>
                <a:cubicBezTo>
                  <a:pt x="31944" y="517290"/>
                  <a:pt x="0" y="485346"/>
                  <a:pt x="0" y="445941"/>
                </a:cubicBezTo>
                <a:lnTo>
                  <a:pt x="0" y="71350"/>
                </a:lnTo>
                <a:cubicBezTo>
                  <a:pt x="0" y="31944"/>
                  <a:pt x="31944" y="0"/>
                  <a:pt x="7135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9" name="Text 37"/>
          <p:cNvSpPr/>
          <p:nvPr/>
        </p:nvSpPr>
        <p:spPr>
          <a:xfrm>
            <a:off x="6524590" y="4646695"/>
            <a:ext cx="5048041" cy="2318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4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глубина_шкафа &lt; глубина_сервера + эксплуатационный_зазор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381889" y="5128310"/>
            <a:ext cx="5333443" cy="4637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4" b="1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Условие:</a:t>
            </a:r>
            <a:pPr>
              <a:lnSpc>
                <a:spcPct val="140000"/>
              </a:lnSpc>
            </a:pPr>
            <a:r>
              <a:rPr lang="en-US" sz="1124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Монтаж возможен, но эксплуатационный зазор ограничен. Требуется инженерное подтверждение.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3940" y="363940"/>
            <a:ext cx="509516" cy="409433"/>
          </a:xfrm>
          <a:custGeom>
            <a:avLst/>
            <a:gdLst/>
            <a:ahLst/>
            <a:cxnLst/>
            <a:rect l="l" t="t" r="r" b="b"/>
            <a:pathLst>
              <a:path w="509516" h="409433">
                <a:moveTo>
                  <a:pt x="72789" y="0"/>
                </a:moveTo>
                <a:lnTo>
                  <a:pt x="436727" y="0"/>
                </a:lnTo>
                <a:cubicBezTo>
                  <a:pt x="476928" y="0"/>
                  <a:pt x="509516" y="32589"/>
                  <a:pt x="509516" y="72789"/>
                </a:cubicBezTo>
                <a:lnTo>
                  <a:pt x="509516" y="336644"/>
                </a:lnTo>
                <a:cubicBezTo>
                  <a:pt x="509516" y="376844"/>
                  <a:pt x="476928" y="409433"/>
                  <a:pt x="436727" y="409433"/>
                </a:cubicBezTo>
                <a:lnTo>
                  <a:pt x="72789" y="409433"/>
                </a:lnTo>
                <a:cubicBezTo>
                  <a:pt x="32589" y="409433"/>
                  <a:pt x="0" y="376844"/>
                  <a:pt x="0" y="336644"/>
                </a:cubicBezTo>
                <a:lnTo>
                  <a:pt x="0" y="72789"/>
                </a:lnTo>
                <a:cubicBezTo>
                  <a:pt x="0" y="32589"/>
                  <a:pt x="32589" y="0"/>
                  <a:pt x="72789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09516" y="454925"/>
            <a:ext cx="305724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015408" y="459475"/>
            <a:ext cx="3666699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spc="115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ГЕОМЕТРИЯ И ФИЗИЧЕСКОЕ РАЗМЕЩЕНИЕ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63940" y="882555"/>
            <a:ext cx="11627893" cy="363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79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Полезная высота и баланс масс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2137" y="1392072"/>
            <a:ext cx="5622878" cy="3129887"/>
          </a:xfrm>
          <a:custGeom>
            <a:avLst/>
            <a:gdLst/>
            <a:ahLst/>
            <a:cxnLst/>
            <a:rect l="l" t="t" r="r" b="b"/>
            <a:pathLst>
              <a:path w="5622878" h="3129887">
                <a:moveTo>
                  <a:pt x="36394" y="0"/>
                </a:moveTo>
                <a:lnTo>
                  <a:pt x="5550076" y="0"/>
                </a:lnTo>
                <a:cubicBezTo>
                  <a:pt x="5590283" y="0"/>
                  <a:pt x="5622878" y="32594"/>
                  <a:pt x="5622878" y="72801"/>
                </a:cubicBezTo>
                <a:lnTo>
                  <a:pt x="5622878" y="3057085"/>
                </a:lnTo>
                <a:cubicBezTo>
                  <a:pt x="5622878" y="3097292"/>
                  <a:pt x="5590283" y="3129887"/>
                  <a:pt x="5550076" y="3129887"/>
                </a:cubicBezTo>
                <a:lnTo>
                  <a:pt x="36394" y="3129887"/>
                </a:lnTo>
                <a:cubicBezTo>
                  <a:pt x="16294" y="3129887"/>
                  <a:pt x="0" y="3113592"/>
                  <a:pt x="0" y="3093493"/>
                </a:cubicBezTo>
                <a:lnTo>
                  <a:pt x="0" y="36394"/>
                </a:lnTo>
                <a:cubicBezTo>
                  <a:pt x="0" y="16308"/>
                  <a:pt x="16308" y="0"/>
                  <a:pt x="36394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7" name="Shape 5"/>
          <p:cNvSpPr/>
          <p:nvPr/>
        </p:nvSpPr>
        <p:spPr>
          <a:xfrm>
            <a:off x="382137" y="1392072"/>
            <a:ext cx="36394" cy="3129887"/>
          </a:xfrm>
          <a:custGeom>
            <a:avLst/>
            <a:gdLst/>
            <a:ahLst/>
            <a:cxnLst/>
            <a:rect l="l" t="t" r="r" b="b"/>
            <a:pathLst>
              <a:path w="36394" h="3129887">
                <a:moveTo>
                  <a:pt x="36394" y="0"/>
                </a:moveTo>
                <a:lnTo>
                  <a:pt x="36394" y="0"/>
                </a:lnTo>
                <a:lnTo>
                  <a:pt x="36394" y="3129887"/>
                </a:lnTo>
                <a:lnTo>
                  <a:pt x="36394" y="3129887"/>
                </a:lnTo>
                <a:cubicBezTo>
                  <a:pt x="16294" y="3129887"/>
                  <a:pt x="0" y="3113592"/>
                  <a:pt x="0" y="3093493"/>
                </a:cubicBezTo>
                <a:lnTo>
                  <a:pt x="0" y="36394"/>
                </a:lnTo>
                <a:cubicBezTo>
                  <a:pt x="0" y="16308"/>
                  <a:pt x="16308" y="0"/>
                  <a:pt x="36394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605051" y="1610436"/>
            <a:ext cx="181970" cy="181970"/>
          </a:xfrm>
          <a:custGeom>
            <a:avLst/>
            <a:gdLst/>
            <a:ahLst/>
            <a:cxnLst/>
            <a:rect l="l" t="t" r="r" b="b"/>
            <a:pathLst>
              <a:path w="181970" h="181970">
                <a:moveTo>
                  <a:pt x="144510" y="178629"/>
                </a:moveTo>
                <a:lnTo>
                  <a:pt x="178629" y="144510"/>
                </a:lnTo>
                <a:cubicBezTo>
                  <a:pt x="181899" y="141240"/>
                  <a:pt x="182859" y="136371"/>
                  <a:pt x="181082" y="132106"/>
                </a:cubicBezTo>
                <a:cubicBezTo>
                  <a:pt x="179305" y="127841"/>
                  <a:pt x="175182" y="125104"/>
                  <a:pt x="170597" y="125104"/>
                </a:cubicBezTo>
                <a:lnTo>
                  <a:pt x="147851" y="125104"/>
                </a:lnTo>
                <a:lnTo>
                  <a:pt x="147851" y="11373"/>
                </a:lnTo>
                <a:cubicBezTo>
                  <a:pt x="147851" y="5082"/>
                  <a:pt x="142768" y="0"/>
                  <a:pt x="136478" y="0"/>
                </a:cubicBezTo>
                <a:cubicBezTo>
                  <a:pt x="130187" y="0"/>
                  <a:pt x="125104" y="5082"/>
                  <a:pt x="125104" y="11373"/>
                </a:cubicBezTo>
                <a:lnTo>
                  <a:pt x="125104" y="125104"/>
                </a:lnTo>
                <a:lnTo>
                  <a:pt x="102358" y="125104"/>
                </a:lnTo>
                <a:cubicBezTo>
                  <a:pt x="97773" y="125104"/>
                  <a:pt x="93615" y="127877"/>
                  <a:pt x="91838" y="132142"/>
                </a:cubicBezTo>
                <a:cubicBezTo>
                  <a:pt x="90061" y="136407"/>
                  <a:pt x="91056" y="141276"/>
                  <a:pt x="94290" y="144545"/>
                </a:cubicBezTo>
                <a:lnTo>
                  <a:pt x="128410" y="178665"/>
                </a:lnTo>
                <a:cubicBezTo>
                  <a:pt x="132852" y="183107"/>
                  <a:pt x="140067" y="183107"/>
                  <a:pt x="144510" y="178665"/>
                </a:cubicBezTo>
                <a:close/>
                <a:moveTo>
                  <a:pt x="53525" y="3341"/>
                </a:moveTo>
                <a:cubicBezTo>
                  <a:pt x="49082" y="-1102"/>
                  <a:pt x="41867" y="-1102"/>
                  <a:pt x="37425" y="3341"/>
                </a:cubicBezTo>
                <a:lnTo>
                  <a:pt x="3305" y="37460"/>
                </a:lnTo>
                <a:cubicBezTo>
                  <a:pt x="36" y="40730"/>
                  <a:pt x="-924" y="45599"/>
                  <a:pt x="853" y="49864"/>
                </a:cubicBezTo>
                <a:cubicBezTo>
                  <a:pt x="2630" y="54129"/>
                  <a:pt x="6788" y="56866"/>
                  <a:pt x="11373" y="56866"/>
                </a:cubicBezTo>
                <a:lnTo>
                  <a:pt x="34119" y="56866"/>
                </a:lnTo>
                <a:lnTo>
                  <a:pt x="34119" y="170597"/>
                </a:lnTo>
                <a:cubicBezTo>
                  <a:pt x="34119" y="176888"/>
                  <a:pt x="39202" y="181970"/>
                  <a:pt x="45493" y="181970"/>
                </a:cubicBezTo>
                <a:cubicBezTo>
                  <a:pt x="51783" y="181970"/>
                  <a:pt x="56866" y="176888"/>
                  <a:pt x="56866" y="170597"/>
                </a:cubicBezTo>
                <a:lnTo>
                  <a:pt x="56866" y="56866"/>
                </a:lnTo>
                <a:lnTo>
                  <a:pt x="79612" y="56866"/>
                </a:lnTo>
                <a:cubicBezTo>
                  <a:pt x="84197" y="56866"/>
                  <a:pt x="88355" y="54093"/>
                  <a:pt x="90132" y="49829"/>
                </a:cubicBezTo>
                <a:cubicBezTo>
                  <a:pt x="91909" y="45564"/>
                  <a:pt x="90914" y="40694"/>
                  <a:pt x="87680" y="37425"/>
                </a:cubicBezTo>
                <a:lnTo>
                  <a:pt x="53560" y="3305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809767" y="1574042"/>
            <a:ext cx="5104263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Расчет полезной высоты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82304" y="1974376"/>
            <a:ext cx="5240740" cy="764275"/>
          </a:xfrm>
          <a:custGeom>
            <a:avLst/>
            <a:gdLst/>
            <a:ahLst/>
            <a:cxnLst/>
            <a:rect l="l" t="t" r="r" b="b"/>
            <a:pathLst>
              <a:path w="5240740" h="764275">
                <a:moveTo>
                  <a:pt x="72790" y="0"/>
                </a:moveTo>
                <a:lnTo>
                  <a:pt x="5167951" y="0"/>
                </a:lnTo>
                <a:cubicBezTo>
                  <a:pt x="5208151" y="0"/>
                  <a:pt x="5240740" y="32589"/>
                  <a:pt x="5240740" y="72790"/>
                </a:cubicBezTo>
                <a:lnTo>
                  <a:pt x="5240740" y="691485"/>
                </a:lnTo>
                <a:cubicBezTo>
                  <a:pt x="5240740" y="731686"/>
                  <a:pt x="5208151" y="764275"/>
                  <a:pt x="5167951" y="764275"/>
                </a:cubicBezTo>
                <a:lnTo>
                  <a:pt x="72790" y="764275"/>
                </a:lnTo>
                <a:cubicBezTo>
                  <a:pt x="32616" y="764275"/>
                  <a:pt x="0" y="731659"/>
                  <a:pt x="0" y="691485"/>
                </a:cubicBezTo>
                <a:lnTo>
                  <a:pt x="0" y="72790"/>
                </a:lnTo>
                <a:cubicBezTo>
                  <a:pt x="0" y="32589"/>
                  <a:pt x="32589" y="0"/>
                  <a:pt x="7279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727881" y="2119952"/>
            <a:ext cx="5022376" cy="473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полезная_высота = общая_емкость (U) - зарезервированные (U) - сервисные (U)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2304" y="2884227"/>
            <a:ext cx="5240740" cy="436728"/>
          </a:xfrm>
          <a:custGeom>
            <a:avLst/>
            <a:gdLst/>
            <a:ahLst/>
            <a:cxnLst/>
            <a:rect l="l" t="t" r="r" b="b"/>
            <a:pathLst>
              <a:path w="5240740" h="436728">
                <a:moveTo>
                  <a:pt x="72790" y="0"/>
                </a:moveTo>
                <a:lnTo>
                  <a:pt x="5167951" y="0"/>
                </a:lnTo>
                <a:cubicBezTo>
                  <a:pt x="5208151" y="0"/>
                  <a:pt x="5240740" y="32589"/>
                  <a:pt x="5240740" y="72790"/>
                </a:cubicBezTo>
                <a:lnTo>
                  <a:pt x="5240740" y="363939"/>
                </a:lnTo>
                <a:cubicBezTo>
                  <a:pt x="5240740" y="404139"/>
                  <a:pt x="5208151" y="436728"/>
                  <a:pt x="5167951" y="436728"/>
                </a:cubicBezTo>
                <a:lnTo>
                  <a:pt x="72790" y="436728"/>
                </a:lnTo>
                <a:cubicBezTo>
                  <a:pt x="32616" y="436728"/>
                  <a:pt x="0" y="404112"/>
                  <a:pt x="0" y="363939"/>
                </a:cubicBezTo>
                <a:lnTo>
                  <a:pt x="0" y="72790"/>
                </a:lnTo>
                <a:cubicBezTo>
                  <a:pt x="0" y="32589"/>
                  <a:pt x="32589" y="0"/>
                  <a:pt x="7279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3" name="Shape 11"/>
          <p:cNvSpPr/>
          <p:nvPr/>
        </p:nvSpPr>
        <p:spPr>
          <a:xfrm>
            <a:off x="709684" y="3029803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4" name="Text 12"/>
          <p:cNvSpPr/>
          <p:nvPr/>
        </p:nvSpPr>
        <p:spPr>
          <a:xfrm>
            <a:off x="982639" y="2993409"/>
            <a:ext cx="4649337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Общая емкость:</a:t>
            </a:r>
            <a:pPr>
              <a:lnSpc>
                <a:spcPct val="130000"/>
              </a:lnSpc>
            </a:pPr>
            <a:r>
              <a:rPr lang="en-US" sz="1146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Полная высота шкафа в монтажных единицах (U)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82304" y="3393743"/>
            <a:ext cx="5240740" cy="436728"/>
          </a:xfrm>
          <a:custGeom>
            <a:avLst/>
            <a:gdLst/>
            <a:ahLst/>
            <a:cxnLst/>
            <a:rect l="l" t="t" r="r" b="b"/>
            <a:pathLst>
              <a:path w="5240740" h="436728">
                <a:moveTo>
                  <a:pt x="72790" y="0"/>
                </a:moveTo>
                <a:lnTo>
                  <a:pt x="5167951" y="0"/>
                </a:lnTo>
                <a:cubicBezTo>
                  <a:pt x="5208151" y="0"/>
                  <a:pt x="5240740" y="32589"/>
                  <a:pt x="5240740" y="72790"/>
                </a:cubicBezTo>
                <a:lnTo>
                  <a:pt x="5240740" y="363939"/>
                </a:lnTo>
                <a:cubicBezTo>
                  <a:pt x="5240740" y="404139"/>
                  <a:pt x="5208151" y="436728"/>
                  <a:pt x="5167951" y="436728"/>
                </a:cubicBezTo>
                <a:lnTo>
                  <a:pt x="72790" y="436728"/>
                </a:lnTo>
                <a:cubicBezTo>
                  <a:pt x="32616" y="436728"/>
                  <a:pt x="0" y="404112"/>
                  <a:pt x="0" y="363939"/>
                </a:cubicBezTo>
                <a:lnTo>
                  <a:pt x="0" y="72790"/>
                </a:lnTo>
                <a:cubicBezTo>
                  <a:pt x="0" y="32589"/>
                  <a:pt x="32589" y="0"/>
                  <a:pt x="7279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6" name="Shape 14"/>
          <p:cNvSpPr/>
          <p:nvPr/>
        </p:nvSpPr>
        <p:spPr>
          <a:xfrm>
            <a:off x="709684" y="3539319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7" name="Text 15"/>
          <p:cNvSpPr/>
          <p:nvPr/>
        </p:nvSpPr>
        <p:spPr>
          <a:xfrm>
            <a:off x="982639" y="3502925"/>
            <a:ext cx="4057934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Зарезервированные:</a:t>
            </a:r>
            <a:pPr>
              <a:lnSpc>
                <a:spcPct val="130000"/>
              </a:lnSpc>
            </a:pPr>
            <a:r>
              <a:rPr lang="en-US" sz="1146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Пространство для PDU, вентиляции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82304" y="3903260"/>
            <a:ext cx="5240740" cy="436728"/>
          </a:xfrm>
          <a:custGeom>
            <a:avLst/>
            <a:gdLst/>
            <a:ahLst/>
            <a:cxnLst/>
            <a:rect l="l" t="t" r="r" b="b"/>
            <a:pathLst>
              <a:path w="5240740" h="436728">
                <a:moveTo>
                  <a:pt x="72790" y="0"/>
                </a:moveTo>
                <a:lnTo>
                  <a:pt x="5167951" y="0"/>
                </a:lnTo>
                <a:cubicBezTo>
                  <a:pt x="5208151" y="0"/>
                  <a:pt x="5240740" y="32589"/>
                  <a:pt x="5240740" y="72790"/>
                </a:cubicBezTo>
                <a:lnTo>
                  <a:pt x="5240740" y="363939"/>
                </a:lnTo>
                <a:cubicBezTo>
                  <a:pt x="5240740" y="404139"/>
                  <a:pt x="5208151" y="436728"/>
                  <a:pt x="5167951" y="436728"/>
                </a:cubicBezTo>
                <a:lnTo>
                  <a:pt x="72790" y="436728"/>
                </a:lnTo>
                <a:cubicBezTo>
                  <a:pt x="32616" y="436728"/>
                  <a:pt x="0" y="404112"/>
                  <a:pt x="0" y="363939"/>
                </a:cubicBezTo>
                <a:lnTo>
                  <a:pt x="0" y="72790"/>
                </a:lnTo>
                <a:cubicBezTo>
                  <a:pt x="0" y="32589"/>
                  <a:pt x="32589" y="0"/>
                  <a:pt x="7279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9" name="Shape 17"/>
          <p:cNvSpPr/>
          <p:nvPr/>
        </p:nvSpPr>
        <p:spPr>
          <a:xfrm>
            <a:off x="709684" y="4048836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145576"/>
                </a:moveTo>
                <a:cubicBezTo>
                  <a:pt x="112961" y="145576"/>
                  <a:pt x="145576" y="112961"/>
                  <a:pt x="145576" y="72788"/>
                </a:cubicBezTo>
                <a:cubicBezTo>
                  <a:pt x="145576" y="32615"/>
                  <a:pt x="112961" y="0"/>
                  <a:pt x="72788" y="0"/>
                </a:cubicBezTo>
                <a:cubicBezTo>
                  <a:pt x="32615" y="0"/>
                  <a:pt x="0" y="32615"/>
                  <a:pt x="0" y="72788"/>
                </a:cubicBezTo>
                <a:cubicBezTo>
                  <a:pt x="0" y="112961"/>
                  <a:pt x="32615" y="145576"/>
                  <a:pt x="72788" y="145576"/>
                </a:cubicBezTo>
                <a:close/>
                <a:moveTo>
                  <a:pt x="96785" y="60477"/>
                </a:moveTo>
                <a:lnTo>
                  <a:pt x="74039" y="96871"/>
                </a:lnTo>
                <a:cubicBezTo>
                  <a:pt x="72845" y="98776"/>
                  <a:pt x="70798" y="99970"/>
                  <a:pt x="68552" y="100084"/>
                </a:cubicBezTo>
                <a:cubicBezTo>
                  <a:pt x="66305" y="100197"/>
                  <a:pt x="64144" y="99174"/>
                  <a:pt x="62808" y="97354"/>
                </a:cubicBezTo>
                <a:lnTo>
                  <a:pt x="49160" y="79157"/>
                </a:lnTo>
                <a:cubicBezTo>
                  <a:pt x="46886" y="76143"/>
                  <a:pt x="47511" y="71878"/>
                  <a:pt x="50525" y="69604"/>
                </a:cubicBezTo>
                <a:cubicBezTo>
                  <a:pt x="53539" y="67329"/>
                  <a:pt x="57804" y="67954"/>
                  <a:pt x="60079" y="70968"/>
                </a:cubicBezTo>
                <a:lnTo>
                  <a:pt x="67755" y="81204"/>
                </a:lnTo>
                <a:lnTo>
                  <a:pt x="85213" y="53255"/>
                </a:lnTo>
                <a:cubicBezTo>
                  <a:pt x="87204" y="50070"/>
                  <a:pt x="91412" y="49075"/>
                  <a:pt x="94624" y="51094"/>
                </a:cubicBezTo>
                <a:cubicBezTo>
                  <a:pt x="97837" y="53113"/>
                  <a:pt x="98804" y="57292"/>
                  <a:pt x="96785" y="60505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Text 18"/>
          <p:cNvSpPr/>
          <p:nvPr/>
        </p:nvSpPr>
        <p:spPr>
          <a:xfrm>
            <a:off x="982639" y="4012442"/>
            <a:ext cx="3320955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Сервисные:</a:t>
            </a:r>
            <a:pPr>
              <a:lnSpc>
                <a:spcPct val="130000"/>
              </a:lnSpc>
            </a:pPr>
            <a:r>
              <a:rPr lang="en-US" sz="1146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Технологические резервы и запас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73039" y="4676633"/>
            <a:ext cx="5622878" cy="1846997"/>
          </a:xfrm>
          <a:custGeom>
            <a:avLst/>
            <a:gdLst/>
            <a:ahLst/>
            <a:cxnLst/>
            <a:rect l="l" t="t" r="r" b="b"/>
            <a:pathLst>
              <a:path w="5622878" h="1846997">
                <a:moveTo>
                  <a:pt x="72790" y="0"/>
                </a:moveTo>
                <a:lnTo>
                  <a:pt x="5550087" y="0"/>
                </a:lnTo>
                <a:cubicBezTo>
                  <a:pt x="5590288" y="0"/>
                  <a:pt x="5622878" y="32589"/>
                  <a:pt x="5622878" y="72790"/>
                </a:cubicBezTo>
                <a:lnTo>
                  <a:pt x="5622878" y="1774207"/>
                </a:lnTo>
                <a:cubicBezTo>
                  <a:pt x="5622878" y="1814408"/>
                  <a:pt x="5590288" y="1846997"/>
                  <a:pt x="5550087" y="1846997"/>
                </a:cubicBezTo>
                <a:lnTo>
                  <a:pt x="72790" y="1846997"/>
                </a:lnTo>
                <a:cubicBezTo>
                  <a:pt x="32589" y="1846997"/>
                  <a:pt x="0" y="1814408"/>
                  <a:pt x="0" y="1774207"/>
                </a:cubicBezTo>
                <a:lnTo>
                  <a:pt x="0" y="72790"/>
                </a:lnTo>
                <a:cubicBezTo>
                  <a:pt x="0" y="32616"/>
                  <a:pt x="32616" y="0"/>
                  <a:pt x="72790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20000"/>
                </a:srgbClr>
              </a:gs>
              <a:gs pos="100000">
                <a:srgbClr val="4ECDC4">
                  <a:alpha val="5000"/>
                </a:srgbClr>
              </a:gs>
            </a:gsLst>
            <a:lin ang="2700000" scaled="1"/>
          </a:gradFill>
          <a:ln w="25400">
            <a:solidFill>
              <a:srgbClr val="4ECDC4">
                <a:alpha val="50196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91403" y="4885899"/>
            <a:ext cx="218364" cy="218364"/>
          </a:xfrm>
          <a:custGeom>
            <a:avLst/>
            <a:gdLst/>
            <a:ahLst/>
            <a:cxnLst/>
            <a:rect l="l" t="t" r="r" b="b"/>
            <a:pathLst>
              <a:path w="218364" h="218364">
                <a:moveTo>
                  <a:pt x="109182" y="218364"/>
                </a:moveTo>
                <a:cubicBezTo>
                  <a:pt x="169441" y="218364"/>
                  <a:pt x="218364" y="169441"/>
                  <a:pt x="218364" y="109182"/>
                </a:cubicBezTo>
                <a:cubicBezTo>
                  <a:pt x="218364" y="48923"/>
                  <a:pt x="169441" y="0"/>
                  <a:pt x="109182" y="0"/>
                </a:cubicBezTo>
                <a:cubicBezTo>
                  <a:pt x="48923" y="0"/>
                  <a:pt x="0" y="48923"/>
                  <a:pt x="0" y="109182"/>
                </a:cubicBezTo>
                <a:cubicBezTo>
                  <a:pt x="0" y="169441"/>
                  <a:pt x="48923" y="218364"/>
                  <a:pt x="109182" y="218364"/>
                </a:cubicBezTo>
                <a:close/>
                <a:moveTo>
                  <a:pt x="145178" y="90715"/>
                </a:moveTo>
                <a:lnTo>
                  <a:pt x="111059" y="145306"/>
                </a:lnTo>
                <a:cubicBezTo>
                  <a:pt x="109267" y="148164"/>
                  <a:pt x="106197" y="149955"/>
                  <a:pt x="102827" y="150125"/>
                </a:cubicBezTo>
                <a:cubicBezTo>
                  <a:pt x="99458" y="150296"/>
                  <a:pt x="96217" y="148761"/>
                  <a:pt x="94212" y="146031"/>
                </a:cubicBezTo>
                <a:lnTo>
                  <a:pt x="73741" y="118736"/>
                </a:lnTo>
                <a:cubicBezTo>
                  <a:pt x="70329" y="114215"/>
                  <a:pt x="71267" y="107817"/>
                  <a:pt x="75788" y="104405"/>
                </a:cubicBezTo>
                <a:cubicBezTo>
                  <a:pt x="80309" y="100993"/>
                  <a:pt x="86706" y="101932"/>
                  <a:pt x="90118" y="106453"/>
                </a:cubicBezTo>
                <a:lnTo>
                  <a:pt x="101633" y="121806"/>
                </a:lnTo>
                <a:lnTo>
                  <a:pt x="127820" y="79882"/>
                </a:lnTo>
                <a:cubicBezTo>
                  <a:pt x="130805" y="75105"/>
                  <a:pt x="137117" y="73613"/>
                  <a:pt x="141937" y="76641"/>
                </a:cubicBezTo>
                <a:cubicBezTo>
                  <a:pt x="146756" y="79669"/>
                  <a:pt x="148206" y="85938"/>
                  <a:pt x="145178" y="90758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3" name="Text 21"/>
          <p:cNvSpPr/>
          <p:nvPr/>
        </p:nvSpPr>
        <p:spPr>
          <a:xfrm>
            <a:off x="946245" y="4867701"/>
            <a:ext cx="3202675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Требование к кабельным трассам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64107" y="5231642"/>
            <a:ext cx="5240740" cy="1100919"/>
          </a:xfrm>
          <a:custGeom>
            <a:avLst/>
            <a:gdLst/>
            <a:ahLst/>
            <a:cxnLst/>
            <a:rect l="l" t="t" r="r" b="b"/>
            <a:pathLst>
              <a:path w="5240740" h="1100919">
                <a:moveTo>
                  <a:pt x="72793" y="0"/>
                </a:moveTo>
                <a:lnTo>
                  <a:pt x="5167948" y="0"/>
                </a:lnTo>
                <a:cubicBezTo>
                  <a:pt x="5208150" y="0"/>
                  <a:pt x="5240740" y="32590"/>
                  <a:pt x="5240740" y="72793"/>
                </a:cubicBezTo>
                <a:lnTo>
                  <a:pt x="5240740" y="1028127"/>
                </a:lnTo>
                <a:cubicBezTo>
                  <a:pt x="5240740" y="1068329"/>
                  <a:pt x="5208150" y="1100919"/>
                  <a:pt x="5167948" y="1100919"/>
                </a:cubicBezTo>
                <a:lnTo>
                  <a:pt x="72793" y="1100919"/>
                </a:lnTo>
                <a:cubicBezTo>
                  <a:pt x="32590" y="1100919"/>
                  <a:pt x="0" y="1068329"/>
                  <a:pt x="0" y="1028127"/>
                </a:cubicBezTo>
                <a:lnTo>
                  <a:pt x="0" y="72793"/>
                </a:lnTo>
                <a:cubicBezTo>
                  <a:pt x="0" y="32590"/>
                  <a:pt x="32590" y="0"/>
                  <a:pt x="72793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25" name="Text 23"/>
          <p:cNvSpPr/>
          <p:nvPr/>
        </p:nvSpPr>
        <p:spPr>
          <a:xfrm>
            <a:off x="709684" y="5431809"/>
            <a:ext cx="2447499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Минимум свободных U сверху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227235" y="5377218"/>
            <a:ext cx="600501" cy="3639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79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1U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09684" y="5850340"/>
            <a:ext cx="4949588" cy="9099"/>
          </a:xfrm>
          <a:custGeom>
            <a:avLst/>
            <a:gdLst/>
            <a:ahLst/>
            <a:cxnLst/>
            <a:rect l="l" t="t" r="r" b="b"/>
            <a:pathLst>
              <a:path w="4949588" h="9099">
                <a:moveTo>
                  <a:pt x="0" y="0"/>
                </a:moveTo>
                <a:lnTo>
                  <a:pt x="4949588" y="0"/>
                </a:lnTo>
                <a:lnTo>
                  <a:pt x="4949588" y="9099"/>
                </a:lnTo>
                <a:lnTo>
                  <a:pt x="0" y="9099"/>
                </a:lnTo>
                <a:lnTo>
                  <a:pt x="0" y="0"/>
                </a:lnTo>
                <a:close/>
              </a:path>
            </a:pathLst>
          </a:custGeom>
          <a:solidFill>
            <a:srgbClr val="4ECDC4">
              <a:alpha val="3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709684" y="5968621"/>
            <a:ext cx="5022376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Обязательное пространство для укладки кабельных трасс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98074" y="1401170"/>
            <a:ext cx="5622878" cy="2092657"/>
          </a:xfrm>
          <a:custGeom>
            <a:avLst/>
            <a:gdLst/>
            <a:ahLst/>
            <a:cxnLst/>
            <a:rect l="l" t="t" r="r" b="b"/>
            <a:pathLst>
              <a:path w="5622878" h="2092657">
                <a:moveTo>
                  <a:pt x="72783" y="0"/>
                </a:moveTo>
                <a:lnTo>
                  <a:pt x="5550095" y="0"/>
                </a:lnTo>
                <a:cubicBezTo>
                  <a:pt x="5590292" y="0"/>
                  <a:pt x="5622878" y="32586"/>
                  <a:pt x="5622878" y="72783"/>
                </a:cubicBezTo>
                <a:lnTo>
                  <a:pt x="5622878" y="2019874"/>
                </a:lnTo>
                <a:cubicBezTo>
                  <a:pt x="5622878" y="2060071"/>
                  <a:pt x="5590292" y="2092657"/>
                  <a:pt x="5550095" y="2092657"/>
                </a:cubicBezTo>
                <a:lnTo>
                  <a:pt x="72783" y="2092657"/>
                </a:lnTo>
                <a:cubicBezTo>
                  <a:pt x="32613" y="2092657"/>
                  <a:pt x="0" y="2060044"/>
                  <a:pt x="0" y="2019874"/>
                </a:cubicBezTo>
                <a:lnTo>
                  <a:pt x="0" y="72783"/>
                </a:lnTo>
                <a:cubicBezTo>
                  <a:pt x="0" y="32613"/>
                  <a:pt x="32613" y="0"/>
                  <a:pt x="72783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20000"/>
                </a:srgbClr>
              </a:gs>
              <a:gs pos="100000">
                <a:srgbClr val="FF6B6B">
                  <a:alpha val="5000"/>
                </a:srgbClr>
              </a:gs>
            </a:gsLst>
            <a:lin ang="2700000" scaled="1"/>
          </a:gradFill>
          <a:ln w="25400">
            <a:solidFill>
              <a:srgbClr val="FF6B6B">
                <a:alpha val="50196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389143" y="1592239"/>
            <a:ext cx="509516" cy="509516"/>
          </a:xfrm>
          <a:custGeom>
            <a:avLst/>
            <a:gdLst/>
            <a:ahLst/>
            <a:cxnLst/>
            <a:rect l="l" t="t" r="r" b="b"/>
            <a:pathLst>
              <a:path w="509516" h="509516">
                <a:moveTo>
                  <a:pt x="254758" y="0"/>
                </a:moveTo>
                <a:lnTo>
                  <a:pt x="254758" y="0"/>
                </a:lnTo>
                <a:cubicBezTo>
                  <a:pt x="395457" y="0"/>
                  <a:pt x="509516" y="114059"/>
                  <a:pt x="509516" y="254758"/>
                </a:cubicBezTo>
                <a:lnTo>
                  <a:pt x="509516" y="254758"/>
                </a:lnTo>
                <a:cubicBezTo>
                  <a:pt x="509516" y="395457"/>
                  <a:pt x="395457" y="509516"/>
                  <a:pt x="254758" y="509516"/>
                </a:cubicBezTo>
                <a:lnTo>
                  <a:pt x="254758" y="509516"/>
                </a:lnTo>
                <a:cubicBezTo>
                  <a:pt x="114059" y="509516"/>
                  <a:pt x="0" y="395457"/>
                  <a:pt x="0" y="254758"/>
                </a:cubicBezTo>
                <a:lnTo>
                  <a:pt x="0" y="254758"/>
                </a:lnTo>
                <a:cubicBezTo>
                  <a:pt x="0" y="114059"/>
                  <a:pt x="114059" y="0"/>
                  <a:pt x="254758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1" name="Shape 29"/>
          <p:cNvSpPr/>
          <p:nvPr/>
        </p:nvSpPr>
        <p:spPr>
          <a:xfrm>
            <a:off x="6534719" y="1737815"/>
            <a:ext cx="218364" cy="218364"/>
          </a:xfrm>
          <a:custGeom>
            <a:avLst/>
            <a:gdLst/>
            <a:ahLst/>
            <a:cxnLst/>
            <a:rect l="l" t="t" r="r" b="b"/>
            <a:pathLst>
              <a:path w="218364" h="218364">
                <a:moveTo>
                  <a:pt x="156608" y="175928"/>
                </a:moveTo>
                <a:lnTo>
                  <a:pt x="42436" y="61756"/>
                </a:lnTo>
                <a:cubicBezTo>
                  <a:pt x="32883" y="75148"/>
                  <a:pt x="27296" y="91525"/>
                  <a:pt x="27296" y="109182"/>
                </a:cubicBezTo>
                <a:cubicBezTo>
                  <a:pt x="27296" y="154390"/>
                  <a:pt x="63974" y="191069"/>
                  <a:pt x="109182" y="191069"/>
                </a:cubicBezTo>
                <a:cubicBezTo>
                  <a:pt x="126882" y="191069"/>
                  <a:pt x="143259" y="185482"/>
                  <a:pt x="156608" y="175928"/>
                </a:cubicBezTo>
                <a:close/>
                <a:moveTo>
                  <a:pt x="175928" y="156608"/>
                </a:moveTo>
                <a:cubicBezTo>
                  <a:pt x="185482" y="143216"/>
                  <a:pt x="191069" y="126839"/>
                  <a:pt x="191069" y="109182"/>
                </a:cubicBezTo>
                <a:cubicBezTo>
                  <a:pt x="191069" y="63974"/>
                  <a:pt x="154390" y="27296"/>
                  <a:pt x="109182" y="27296"/>
                </a:cubicBezTo>
                <a:cubicBezTo>
                  <a:pt x="91483" y="27296"/>
                  <a:pt x="75105" y="32883"/>
                  <a:pt x="61756" y="42436"/>
                </a:cubicBezTo>
                <a:lnTo>
                  <a:pt x="175928" y="156608"/>
                </a:lnTo>
                <a:close/>
                <a:moveTo>
                  <a:pt x="0" y="109182"/>
                </a:moveTo>
                <a:cubicBezTo>
                  <a:pt x="0" y="48923"/>
                  <a:pt x="48923" y="0"/>
                  <a:pt x="109182" y="0"/>
                </a:cubicBezTo>
                <a:cubicBezTo>
                  <a:pt x="169441" y="0"/>
                  <a:pt x="218364" y="48923"/>
                  <a:pt x="218364" y="109182"/>
                </a:cubicBezTo>
                <a:cubicBezTo>
                  <a:pt x="218364" y="169441"/>
                  <a:pt x="169441" y="218364"/>
                  <a:pt x="109182" y="218364"/>
                </a:cubicBezTo>
                <a:cubicBezTo>
                  <a:pt x="48923" y="218364"/>
                  <a:pt x="0" y="169441"/>
                  <a:pt x="0" y="10918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2" name="Text 30"/>
          <p:cNvSpPr/>
          <p:nvPr/>
        </p:nvSpPr>
        <p:spPr>
          <a:xfrm>
            <a:off x="7007841" y="1701421"/>
            <a:ext cx="1701421" cy="291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19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БЛОКИРОВКА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89143" y="2247331"/>
            <a:ext cx="5322627" cy="509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Превышение суммарной высоты оборудования над полезной высотой шкафа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89143" y="2866030"/>
            <a:ext cx="5240740" cy="436728"/>
          </a:xfrm>
          <a:custGeom>
            <a:avLst/>
            <a:gdLst/>
            <a:ahLst/>
            <a:cxnLst/>
            <a:rect l="l" t="t" r="r" b="b"/>
            <a:pathLst>
              <a:path w="5240740" h="436728">
                <a:moveTo>
                  <a:pt x="72790" y="0"/>
                </a:moveTo>
                <a:lnTo>
                  <a:pt x="5167951" y="0"/>
                </a:lnTo>
                <a:cubicBezTo>
                  <a:pt x="5208151" y="0"/>
                  <a:pt x="5240740" y="32589"/>
                  <a:pt x="5240740" y="72790"/>
                </a:cubicBezTo>
                <a:lnTo>
                  <a:pt x="5240740" y="363939"/>
                </a:lnTo>
                <a:cubicBezTo>
                  <a:pt x="5240740" y="404139"/>
                  <a:pt x="5208151" y="436728"/>
                  <a:pt x="5167951" y="436728"/>
                </a:cubicBezTo>
                <a:lnTo>
                  <a:pt x="72790" y="436728"/>
                </a:lnTo>
                <a:cubicBezTo>
                  <a:pt x="32616" y="436728"/>
                  <a:pt x="0" y="404112"/>
                  <a:pt x="0" y="363939"/>
                </a:cubicBezTo>
                <a:lnTo>
                  <a:pt x="0" y="72790"/>
                </a:lnTo>
                <a:cubicBezTo>
                  <a:pt x="0" y="32589"/>
                  <a:pt x="32589" y="0"/>
                  <a:pt x="72790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5" name="Text 33"/>
          <p:cNvSpPr/>
          <p:nvPr/>
        </p:nvSpPr>
        <p:spPr>
          <a:xfrm>
            <a:off x="6498325" y="2975212"/>
            <a:ext cx="5095164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Σ высота_оборудования &gt; полезная_высота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188975" y="3648501"/>
            <a:ext cx="5641075" cy="3211773"/>
          </a:xfrm>
          <a:custGeom>
            <a:avLst/>
            <a:gdLst/>
            <a:ahLst/>
            <a:cxnLst/>
            <a:rect l="l" t="t" r="r" b="b"/>
            <a:pathLst>
              <a:path w="5641075" h="3211773">
                <a:moveTo>
                  <a:pt x="72779" y="0"/>
                </a:moveTo>
                <a:lnTo>
                  <a:pt x="5568296" y="0"/>
                </a:lnTo>
                <a:cubicBezTo>
                  <a:pt x="5608490" y="0"/>
                  <a:pt x="5641075" y="32584"/>
                  <a:pt x="5641075" y="72779"/>
                </a:cubicBezTo>
                <a:lnTo>
                  <a:pt x="5641075" y="3138994"/>
                </a:lnTo>
                <a:cubicBezTo>
                  <a:pt x="5641075" y="3179189"/>
                  <a:pt x="5608490" y="3211773"/>
                  <a:pt x="5568296" y="3211773"/>
                </a:cubicBezTo>
                <a:lnTo>
                  <a:pt x="72779" y="3211773"/>
                </a:lnTo>
                <a:cubicBezTo>
                  <a:pt x="32584" y="3211773"/>
                  <a:pt x="0" y="3179189"/>
                  <a:pt x="0" y="3138994"/>
                </a:cubicBezTo>
                <a:lnTo>
                  <a:pt x="0" y="72779"/>
                </a:lnTo>
                <a:cubicBezTo>
                  <a:pt x="0" y="32611"/>
                  <a:pt x="32611" y="0"/>
                  <a:pt x="72779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37" name="Shape 35"/>
          <p:cNvSpPr/>
          <p:nvPr/>
        </p:nvSpPr>
        <p:spPr>
          <a:xfrm>
            <a:off x="6393692" y="3866866"/>
            <a:ext cx="181970" cy="181970"/>
          </a:xfrm>
          <a:custGeom>
            <a:avLst/>
            <a:gdLst/>
            <a:ahLst/>
            <a:cxnLst/>
            <a:rect l="l" t="t" r="r" b="b"/>
            <a:pathLst>
              <a:path w="181970" h="181970">
                <a:moveTo>
                  <a:pt x="79612" y="34119"/>
                </a:moveTo>
                <a:cubicBezTo>
                  <a:pt x="79612" y="27842"/>
                  <a:pt x="84708" y="22746"/>
                  <a:pt x="90985" y="22746"/>
                </a:cubicBezTo>
                <a:cubicBezTo>
                  <a:pt x="97262" y="22746"/>
                  <a:pt x="102358" y="27842"/>
                  <a:pt x="102358" y="34119"/>
                </a:cubicBezTo>
                <a:cubicBezTo>
                  <a:pt x="102358" y="40396"/>
                  <a:pt x="97262" y="45493"/>
                  <a:pt x="90985" y="45493"/>
                </a:cubicBezTo>
                <a:cubicBezTo>
                  <a:pt x="84708" y="45493"/>
                  <a:pt x="79612" y="40396"/>
                  <a:pt x="79612" y="34119"/>
                </a:cubicBezTo>
                <a:close/>
                <a:moveTo>
                  <a:pt x="123150" y="45493"/>
                </a:moveTo>
                <a:cubicBezTo>
                  <a:pt x="124394" y="41938"/>
                  <a:pt x="125104" y="38100"/>
                  <a:pt x="125104" y="34119"/>
                </a:cubicBezTo>
                <a:cubicBezTo>
                  <a:pt x="125104" y="15283"/>
                  <a:pt x="109822" y="0"/>
                  <a:pt x="90985" y="0"/>
                </a:cubicBezTo>
                <a:cubicBezTo>
                  <a:pt x="72148" y="0"/>
                  <a:pt x="56866" y="15283"/>
                  <a:pt x="56866" y="34119"/>
                </a:cubicBezTo>
                <a:cubicBezTo>
                  <a:pt x="56866" y="38100"/>
                  <a:pt x="57541" y="41938"/>
                  <a:pt x="58820" y="45493"/>
                </a:cubicBezTo>
                <a:lnTo>
                  <a:pt x="51072" y="45493"/>
                </a:lnTo>
                <a:cubicBezTo>
                  <a:pt x="41014" y="45493"/>
                  <a:pt x="32165" y="52068"/>
                  <a:pt x="29286" y="61699"/>
                </a:cubicBezTo>
                <a:lnTo>
                  <a:pt x="853" y="156452"/>
                </a:lnTo>
                <a:cubicBezTo>
                  <a:pt x="284" y="158300"/>
                  <a:pt x="0" y="160219"/>
                  <a:pt x="0" y="162138"/>
                </a:cubicBezTo>
                <a:cubicBezTo>
                  <a:pt x="0" y="173085"/>
                  <a:pt x="8885" y="181970"/>
                  <a:pt x="19832" y="181970"/>
                </a:cubicBezTo>
                <a:lnTo>
                  <a:pt x="162138" y="181970"/>
                </a:lnTo>
                <a:cubicBezTo>
                  <a:pt x="173085" y="181970"/>
                  <a:pt x="181970" y="173085"/>
                  <a:pt x="181970" y="162138"/>
                </a:cubicBezTo>
                <a:cubicBezTo>
                  <a:pt x="181970" y="160219"/>
                  <a:pt x="181686" y="158300"/>
                  <a:pt x="181117" y="156452"/>
                </a:cubicBezTo>
                <a:lnTo>
                  <a:pt x="152684" y="61735"/>
                </a:lnTo>
                <a:cubicBezTo>
                  <a:pt x="149806" y="52103"/>
                  <a:pt x="140956" y="45528"/>
                  <a:pt x="130898" y="45528"/>
                </a:cubicBezTo>
                <a:lnTo>
                  <a:pt x="123150" y="45528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38" name="Text 36"/>
          <p:cNvSpPr/>
          <p:nvPr/>
        </p:nvSpPr>
        <p:spPr>
          <a:xfrm>
            <a:off x="6598408" y="3830472"/>
            <a:ext cx="5140657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33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Контроль баланса масс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0044" y="4239904"/>
            <a:ext cx="5258937" cy="1073624"/>
          </a:xfrm>
          <a:custGeom>
            <a:avLst/>
            <a:gdLst/>
            <a:ahLst/>
            <a:cxnLst/>
            <a:rect l="l" t="t" r="r" b="b"/>
            <a:pathLst>
              <a:path w="5258937" h="1073624">
                <a:moveTo>
                  <a:pt x="72792" y="0"/>
                </a:moveTo>
                <a:lnTo>
                  <a:pt x="5186146" y="0"/>
                </a:lnTo>
                <a:cubicBezTo>
                  <a:pt x="5226347" y="0"/>
                  <a:pt x="5258937" y="32590"/>
                  <a:pt x="5258937" y="72792"/>
                </a:cubicBezTo>
                <a:lnTo>
                  <a:pt x="5258937" y="1000832"/>
                </a:lnTo>
                <a:cubicBezTo>
                  <a:pt x="5258937" y="1041034"/>
                  <a:pt x="5226347" y="1073624"/>
                  <a:pt x="5186146" y="1073624"/>
                </a:cubicBezTo>
                <a:lnTo>
                  <a:pt x="72792" y="1073624"/>
                </a:lnTo>
                <a:cubicBezTo>
                  <a:pt x="32590" y="1073624"/>
                  <a:pt x="0" y="1041034"/>
                  <a:pt x="0" y="1000832"/>
                </a:cubicBezTo>
                <a:lnTo>
                  <a:pt x="0" y="72792"/>
                </a:lnTo>
                <a:cubicBezTo>
                  <a:pt x="0" y="32590"/>
                  <a:pt x="32590" y="0"/>
                  <a:pt x="72792" y="0"/>
                </a:cubicBezTo>
                <a:close/>
              </a:path>
            </a:pathLst>
          </a:custGeom>
          <a:gradFill rotWithShape="1" flip="none">
            <a:gsLst>
              <a:gs pos="0">
                <a:srgbClr val="FFE66D">
                  <a:alpha val="20000"/>
                </a:srgbClr>
              </a:gs>
              <a:gs pos="100000">
                <a:srgbClr val="FFE66D">
                  <a:alpha val="5000"/>
                </a:srgbClr>
              </a:gs>
            </a:gsLst>
            <a:lin ang="2700000" scaled="1"/>
          </a:gradFill>
          <a:ln w="25400">
            <a:solidFill>
              <a:srgbClr val="FFE66D">
                <a:alpha val="50196"/>
              </a:srgbClr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534719" y="4430973"/>
            <a:ext cx="1583140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Критическая масса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0576304" y="4394579"/>
            <a:ext cx="1046328" cy="327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49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&gt; 20 кг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534719" y="4867701"/>
            <a:ext cx="1674125" cy="2547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0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Критическая высота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0734533" y="4831307"/>
            <a:ext cx="891654" cy="327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149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&gt; 38U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70946" y="5468203"/>
            <a:ext cx="5277134" cy="1210101"/>
          </a:xfrm>
          <a:custGeom>
            <a:avLst/>
            <a:gdLst/>
            <a:ahLst/>
            <a:cxnLst/>
            <a:rect l="l" t="t" r="r" b="b"/>
            <a:pathLst>
              <a:path w="5277134" h="1210101">
                <a:moveTo>
                  <a:pt x="72788" y="0"/>
                </a:moveTo>
                <a:lnTo>
                  <a:pt x="5204347" y="0"/>
                </a:lnTo>
                <a:cubicBezTo>
                  <a:pt x="5244546" y="0"/>
                  <a:pt x="5277134" y="32588"/>
                  <a:pt x="5277134" y="72788"/>
                </a:cubicBezTo>
                <a:lnTo>
                  <a:pt x="5277134" y="1137314"/>
                </a:lnTo>
                <a:cubicBezTo>
                  <a:pt x="5277134" y="1177513"/>
                  <a:pt x="5244546" y="1210101"/>
                  <a:pt x="5204347" y="1210101"/>
                </a:cubicBezTo>
                <a:lnTo>
                  <a:pt x="72788" y="1210101"/>
                </a:lnTo>
                <a:cubicBezTo>
                  <a:pt x="32588" y="1210101"/>
                  <a:pt x="0" y="1177513"/>
                  <a:pt x="0" y="1137314"/>
                </a:cubicBezTo>
                <a:lnTo>
                  <a:pt x="0" y="72788"/>
                </a:lnTo>
                <a:cubicBezTo>
                  <a:pt x="0" y="32615"/>
                  <a:pt x="32615" y="0"/>
                  <a:pt x="7278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5" name="Text 43"/>
          <p:cNvSpPr/>
          <p:nvPr/>
        </p:nvSpPr>
        <p:spPr>
          <a:xfrm>
            <a:off x="6516522" y="5613779"/>
            <a:ext cx="5058770" cy="473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46" b="1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Условие:</a:t>
            </a:r>
            <a:pPr>
              <a:lnSpc>
                <a:spcPct val="140000"/>
              </a:lnSpc>
            </a:pPr>
            <a:r>
              <a:rPr lang="en-US" sz="1146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Размещение оборудования массой более 20 кг выше 38-й монтажной единицы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516522" y="6196084"/>
            <a:ext cx="4985982" cy="9099"/>
          </a:xfrm>
          <a:custGeom>
            <a:avLst/>
            <a:gdLst/>
            <a:ahLst/>
            <a:cxnLst/>
            <a:rect l="l" t="t" r="r" b="b"/>
            <a:pathLst>
              <a:path w="4985982" h="9099">
                <a:moveTo>
                  <a:pt x="0" y="0"/>
                </a:moveTo>
                <a:lnTo>
                  <a:pt x="4985982" y="0"/>
                </a:lnTo>
                <a:lnTo>
                  <a:pt x="4985982" y="9099"/>
                </a:lnTo>
                <a:lnTo>
                  <a:pt x="0" y="9099"/>
                </a:lnTo>
                <a:lnTo>
                  <a:pt x="0" y="0"/>
                </a:lnTo>
                <a:close/>
              </a:path>
            </a:pathLst>
          </a:custGeom>
          <a:solidFill>
            <a:srgbClr val="FFE66D">
              <a:alpha val="3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6534719" y="6359857"/>
            <a:ext cx="145576" cy="145576"/>
          </a:xfrm>
          <a:custGeom>
            <a:avLst/>
            <a:gdLst/>
            <a:ahLst/>
            <a:cxnLst/>
            <a:rect l="l" t="t" r="r" b="b"/>
            <a:pathLst>
              <a:path w="145576" h="145576">
                <a:moveTo>
                  <a:pt x="72788" y="0"/>
                </a:moveTo>
                <a:cubicBezTo>
                  <a:pt x="76968" y="0"/>
                  <a:pt x="80806" y="2303"/>
                  <a:pt x="82796" y="5971"/>
                </a:cubicBezTo>
                <a:lnTo>
                  <a:pt x="144211" y="119702"/>
                </a:lnTo>
                <a:cubicBezTo>
                  <a:pt x="146116" y="123228"/>
                  <a:pt x="146031" y="127493"/>
                  <a:pt x="143984" y="130933"/>
                </a:cubicBezTo>
                <a:cubicBezTo>
                  <a:pt x="141937" y="134374"/>
                  <a:pt x="138212" y="136478"/>
                  <a:pt x="134203" y="136478"/>
                </a:cubicBezTo>
                <a:lnTo>
                  <a:pt x="11373" y="136478"/>
                </a:lnTo>
                <a:cubicBezTo>
                  <a:pt x="7364" y="136478"/>
                  <a:pt x="3668" y="134374"/>
                  <a:pt x="1592" y="130933"/>
                </a:cubicBezTo>
                <a:cubicBezTo>
                  <a:pt x="-483" y="127493"/>
                  <a:pt x="-540" y="123228"/>
                  <a:pt x="1365" y="119702"/>
                </a:cubicBezTo>
                <a:lnTo>
                  <a:pt x="62780" y="5971"/>
                </a:lnTo>
                <a:cubicBezTo>
                  <a:pt x="64770" y="2303"/>
                  <a:pt x="68608" y="0"/>
                  <a:pt x="72788" y="0"/>
                </a:cubicBezTo>
                <a:close/>
                <a:moveTo>
                  <a:pt x="72788" y="47767"/>
                </a:moveTo>
                <a:cubicBezTo>
                  <a:pt x="69006" y="47767"/>
                  <a:pt x="65964" y="50809"/>
                  <a:pt x="65964" y="54591"/>
                </a:cubicBezTo>
                <a:lnTo>
                  <a:pt x="65964" y="86436"/>
                </a:lnTo>
                <a:cubicBezTo>
                  <a:pt x="65964" y="90217"/>
                  <a:pt x="69006" y="93260"/>
                  <a:pt x="72788" y="93260"/>
                </a:cubicBezTo>
                <a:cubicBezTo>
                  <a:pt x="76570" y="93260"/>
                  <a:pt x="79612" y="90217"/>
                  <a:pt x="79612" y="86436"/>
                </a:cubicBezTo>
                <a:lnTo>
                  <a:pt x="79612" y="54591"/>
                </a:lnTo>
                <a:cubicBezTo>
                  <a:pt x="79612" y="50809"/>
                  <a:pt x="76570" y="47767"/>
                  <a:pt x="72788" y="47767"/>
                </a:cubicBezTo>
                <a:close/>
                <a:moveTo>
                  <a:pt x="80380" y="109182"/>
                </a:moveTo>
                <a:cubicBezTo>
                  <a:pt x="80552" y="106364"/>
                  <a:pt x="79147" y="103683"/>
                  <a:pt x="76731" y="102222"/>
                </a:cubicBezTo>
                <a:cubicBezTo>
                  <a:pt x="74316" y="100761"/>
                  <a:pt x="71289" y="100761"/>
                  <a:pt x="68873" y="102222"/>
                </a:cubicBezTo>
                <a:cubicBezTo>
                  <a:pt x="66458" y="103683"/>
                  <a:pt x="65052" y="106364"/>
                  <a:pt x="65225" y="109182"/>
                </a:cubicBezTo>
                <a:cubicBezTo>
                  <a:pt x="65052" y="112000"/>
                  <a:pt x="66458" y="114681"/>
                  <a:pt x="68873" y="116142"/>
                </a:cubicBezTo>
                <a:cubicBezTo>
                  <a:pt x="71289" y="117603"/>
                  <a:pt x="74316" y="117603"/>
                  <a:pt x="76731" y="116142"/>
                </a:cubicBezTo>
                <a:cubicBezTo>
                  <a:pt x="79147" y="114681"/>
                  <a:pt x="80552" y="112000"/>
                  <a:pt x="80380" y="109182"/>
                </a:cubicBez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8" name="Text 46"/>
          <p:cNvSpPr/>
          <p:nvPr/>
        </p:nvSpPr>
        <p:spPr>
          <a:xfrm>
            <a:off x="6750638" y="6314364"/>
            <a:ext cx="4824653" cy="218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6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Требуется проверка центра тяжести шкафа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racksolutions.com/9de9252ff34966205609ac5a8452f376b1cb4e50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>
                  <a:alpha val="98000"/>
                </a:srgbClr>
              </a:gs>
              <a:gs pos="50000">
                <a:srgbClr val="1A1D21">
                  <a:alpha val="90000"/>
                </a:srgbClr>
              </a:gs>
              <a:gs pos="100000">
                <a:srgbClr val="1A1D21">
                  <a:alpha val="7000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10650810" y="778669"/>
            <a:ext cx="1152525" cy="847725"/>
          </a:xfrm>
          <a:custGeom>
            <a:avLst/>
            <a:gdLst/>
            <a:ahLst/>
            <a:cxnLst/>
            <a:rect l="l" t="t" r="r" b="b"/>
            <a:pathLst>
              <a:path w="1152525" h="847725">
                <a:moveTo>
                  <a:pt x="76202" y="0"/>
                </a:moveTo>
                <a:lnTo>
                  <a:pt x="1076323" y="0"/>
                </a:lnTo>
                <a:cubicBezTo>
                  <a:pt x="1118380" y="0"/>
                  <a:pt x="1152525" y="34145"/>
                  <a:pt x="1152525" y="76202"/>
                </a:cubicBezTo>
                <a:lnTo>
                  <a:pt x="1152525" y="771523"/>
                </a:lnTo>
                <a:cubicBezTo>
                  <a:pt x="1152525" y="813580"/>
                  <a:pt x="1118380" y="847725"/>
                  <a:pt x="1076323" y="847725"/>
                </a:cubicBezTo>
                <a:lnTo>
                  <a:pt x="76202" y="847725"/>
                </a:lnTo>
                <a:cubicBezTo>
                  <a:pt x="34145" y="847725"/>
                  <a:pt x="0" y="813580"/>
                  <a:pt x="0" y="77152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603185" y="845344"/>
            <a:ext cx="96016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80000"/>
              </a:lnSpc>
            </a:pPr>
            <a:r>
              <a:rPr lang="en-US" sz="4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598914" y="1940719"/>
            <a:ext cx="6210300" cy="2571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МЕХАНИЧЕСКАЯ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ПРОЧНОСТЬ И</a:t>
            </a:r>
            <a:endParaRPr lang="en-US" sz="1600" dirty="0"/>
          </a:p>
          <a:p>
            <a:pPr algn="r"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УСТОЙЧИВОСТЬ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9982200" y="4817269"/>
            <a:ext cx="1828800" cy="38100"/>
          </a:xfrm>
          <a:custGeom>
            <a:avLst/>
            <a:gdLst/>
            <a:ahLst/>
            <a:cxnLst/>
            <a:rect l="l" t="t" r="r" b="b"/>
            <a:pathLst>
              <a:path w="1828800" h="38100">
                <a:moveTo>
                  <a:pt x="0" y="0"/>
                </a:moveTo>
                <a:lnTo>
                  <a:pt x="1828800" y="0"/>
                </a:lnTo>
                <a:lnTo>
                  <a:pt x="1828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10800000" scaled="1"/>
          </a:gradFill>
          <a:ln/>
        </p:spPr>
      </p:sp>
      <p:sp>
        <p:nvSpPr>
          <p:cNvPr id="8" name="Text 5"/>
          <p:cNvSpPr/>
          <p:nvPr/>
        </p:nvSpPr>
        <p:spPr>
          <a:xfrm>
            <a:off x="5798939" y="5160169"/>
            <a:ext cx="60102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Проверка направляющих, креплений</a:t>
            </a:r>
            <a:endParaRPr lang="en-US" sz="1600" dirty="0"/>
          </a:p>
          <a:p>
            <a:pPr algn="r"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и устойчивости к опрокидыванию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7598" y="347598"/>
            <a:ext cx="486637" cy="391048"/>
          </a:xfrm>
          <a:custGeom>
            <a:avLst/>
            <a:gdLst/>
            <a:ahLst/>
            <a:cxnLst/>
            <a:rect l="l" t="t" r="r" b="b"/>
            <a:pathLst>
              <a:path w="486637" h="391048">
                <a:moveTo>
                  <a:pt x="69520" y="0"/>
                </a:moveTo>
                <a:lnTo>
                  <a:pt x="417117" y="0"/>
                </a:lnTo>
                <a:cubicBezTo>
                  <a:pt x="455512" y="0"/>
                  <a:pt x="486637" y="31125"/>
                  <a:pt x="486637" y="69520"/>
                </a:cubicBezTo>
                <a:lnTo>
                  <a:pt x="486637" y="321527"/>
                </a:lnTo>
                <a:cubicBezTo>
                  <a:pt x="486637" y="359922"/>
                  <a:pt x="455512" y="391048"/>
                  <a:pt x="417117" y="391048"/>
                </a:cubicBezTo>
                <a:lnTo>
                  <a:pt x="69520" y="391048"/>
                </a:lnTo>
                <a:cubicBezTo>
                  <a:pt x="31151" y="391048"/>
                  <a:pt x="0" y="359897"/>
                  <a:pt x="0" y="321527"/>
                </a:cubicBezTo>
                <a:lnTo>
                  <a:pt x="0" y="69520"/>
                </a:lnTo>
                <a:cubicBezTo>
                  <a:pt x="0" y="31151"/>
                  <a:pt x="31151" y="0"/>
                  <a:pt x="69520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86637" y="434498"/>
            <a:ext cx="291996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9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69812" y="438842"/>
            <a:ext cx="3919167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spc="109" kern="0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МЕХАНИЧЕСКАЯ ПРОЧНОСТЬ И УСТОЙЧИВОСТЬ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7598" y="842925"/>
            <a:ext cx="11653223" cy="347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3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Направляющие, крепления и устойчивость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4978" y="1329562"/>
            <a:ext cx="5639778" cy="4014757"/>
          </a:xfrm>
          <a:custGeom>
            <a:avLst/>
            <a:gdLst/>
            <a:ahLst/>
            <a:cxnLst/>
            <a:rect l="l" t="t" r="r" b="b"/>
            <a:pathLst>
              <a:path w="5639778" h="4014757">
                <a:moveTo>
                  <a:pt x="34760" y="0"/>
                </a:moveTo>
                <a:lnTo>
                  <a:pt x="5570242" y="0"/>
                </a:lnTo>
                <a:cubicBezTo>
                  <a:pt x="5608620" y="0"/>
                  <a:pt x="5639778" y="31158"/>
                  <a:pt x="5639778" y="69536"/>
                </a:cubicBezTo>
                <a:lnTo>
                  <a:pt x="5639778" y="3945221"/>
                </a:lnTo>
                <a:cubicBezTo>
                  <a:pt x="5639778" y="3983599"/>
                  <a:pt x="5608620" y="4014757"/>
                  <a:pt x="5570242" y="4014757"/>
                </a:cubicBezTo>
                <a:lnTo>
                  <a:pt x="34760" y="4014757"/>
                </a:lnTo>
                <a:cubicBezTo>
                  <a:pt x="15562" y="4014757"/>
                  <a:pt x="0" y="3999194"/>
                  <a:pt x="0" y="3979997"/>
                </a:cubicBezTo>
                <a:lnTo>
                  <a:pt x="0" y="34760"/>
                </a:lnTo>
                <a:cubicBezTo>
                  <a:pt x="0" y="15575"/>
                  <a:pt x="15575" y="0"/>
                  <a:pt x="34760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7" name="Shape 5"/>
          <p:cNvSpPr/>
          <p:nvPr/>
        </p:nvSpPr>
        <p:spPr>
          <a:xfrm>
            <a:off x="364978" y="1329562"/>
            <a:ext cx="34760" cy="4014757"/>
          </a:xfrm>
          <a:custGeom>
            <a:avLst/>
            <a:gdLst/>
            <a:ahLst/>
            <a:cxnLst/>
            <a:rect l="l" t="t" r="r" b="b"/>
            <a:pathLst>
              <a:path w="34760" h="4014757">
                <a:moveTo>
                  <a:pt x="34760" y="0"/>
                </a:moveTo>
                <a:lnTo>
                  <a:pt x="34760" y="0"/>
                </a:lnTo>
                <a:lnTo>
                  <a:pt x="34760" y="4014757"/>
                </a:lnTo>
                <a:lnTo>
                  <a:pt x="34760" y="4014757"/>
                </a:lnTo>
                <a:cubicBezTo>
                  <a:pt x="15562" y="4014757"/>
                  <a:pt x="0" y="3999194"/>
                  <a:pt x="0" y="3979997"/>
                </a:cubicBezTo>
                <a:lnTo>
                  <a:pt x="0" y="34760"/>
                </a:lnTo>
                <a:cubicBezTo>
                  <a:pt x="0" y="15575"/>
                  <a:pt x="15575" y="0"/>
                  <a:pt x="34760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8" name="Shape 6"/>
          <p:cNvSpPr/>
          <p:nvPr/>
        </p:nvSpPr>
        <p:spPr>
          <a:xfrm>
            <a:off x="567019" y="1538121"/>
            <a:ext cx="195524" cy="173799"/>
          </a:xfrm>
          <a:custGeom>
            <a:avLst/>
            <a:gdLst/>
            <a:ahLst/>
            <a:cxnLst/>
            <a:rect l="l" t="t" r="r" b="b"/>
            <a:pathLst>
              <a:path w="195524" h="173799">
                <a:moveTo>
                  <a:pt x="76071" y="32961"/>
                </a:moveTo>
                <a:lnTo>
                  <a:pt x="76071" y="49797"/>
                </a:lnTo>
                <a:lnTo>
                  <a:pt x="76241" y="49967"/>
                </a:lnTo>
                <a:cubicBezTo>
                  <a:pt x="78447" y="21996"/>
                  <a:pt x="101835" y="0"/>
                  <a:pt x="130383" y="0"/>
                </a:cubicBezTo>
                <a:cubicBezTo>
                  <a:pt x="137206" y="0"/>
                  <a:pt x="143758" y="1256"/>
                  <a:pt x="149766" y="3564"/>
                </a:cubicBezTo>
                <a:cubicBezTo>
                  <a:pt x="153160" y="4854"/>
                  <a:pt x="153771" y="9165"/>
                  <a:pt x="151225" y="11745"/>
                </a:cubicBezTo>
                <a:lnTo>
                  <a:pt x="121116" y="41854"/>
                </a:lnTo>
                <a:cubicBezTo>
                  <a:pt x="120098" y="42873"/>
                  <a:pt x="119521" y="44264"/>
                  <a:pt x="119521" y="45690"/>
                </a:cubicBezTo>
                <a:lnTo>
                  <a:pt x="119521" y="59743"/>
                </a:lnTo>
                <a:cubicBezTo>
                  <a:pt x="119521" y="62731"/>
                  <a:pt x="121965" y="65175"/>
                  <a:pt x="124952" y="65175"/>
                </a:cubicBezTo>
                <a:lnTo>
                  <a:pt x="139005" y="65175"/>
                </a:lnTo>
                <a:cubicBezTo>
                  <a:pt x="140431" y="65175"/>
                  <a:pt x="141823" y="64598"/>
                  <a:pt x="142841" y="63579"/>
                </a:cubicBezTo>
                <a:lnTo>
                  <a:pt x="172950" y="33470"/>
                </a:lnTo>
                <a:cubicBezTo>
                  <a:pt x="175530" y="30890"/>
                  <a:pt x="179841" y="31535"/>
                  <a:pt x="181131" y="34930"/>
                </a:cubicBezTo>
                <a:cubicBezTo>
                  <a:pt x="183439" y="40938"/>
                  <a:pt x="184695" y="47489"/>
                  <a:pt x="184695" y="54312"/>
                </a:cubicBezTo>
                <a:cubicBezTo>
                  <a:pt x="184695" y="74883"/>
                  <a:pt x="173256" y="92806"/>
                  <a:pt x="156351" y="102005"/>
                </a:cubicBezTo>
                <a:lnTo>
                  <a:pt x="184016" y="129670"/>
                </a:lnTo>
                <a:cubicBezTo>
                  <a:pt x="190364" y="136018"/>
                  <a:pt x="190364" y="146337"/>
                  <a:pt x="184016" y="152719"/>
                </a:cubicBezTo>
                <a:lnTo>
                  <a:pt x="163615" y="173120"/>
                </a:lnTo>
                <a:cubicBezTo>
                  <a:pt x="157268" y="179468"/>
                  <a:pt x="146948" y="179468"/>
                  <a:pt x="140567" y="173120"/>
                </a:cubicBezTo>
                <a:lnTo>
                  <a:pt x="97796" y="130349"/>
                </a:lnTo>
                <a:cubicBezTo>
                  <a:pt x="88495" y="121048"/>
                  <a:pt x="86390" y="107301"/>
                  <a:pt x="91516" y="95963"/>
                </a:cubicBezTo>
                <a:lnTo>
                  <a:pt x="60728" y="65175"/>
                </a:lnTo>
                <a:lnTo>
                  <a:pt x="43891" y="65175"/>
                </a:lnTo>
                <a:cubicBezTo>
                  <a:pt x="40259" y="65175"/>
                  <a:pt x="36864" y="63376"/>
                  <a:pt x="34862" y="60354"/>
                </a:cubicBezTo>
                <a:lnTo>
                  <a:pt x="7943" y="19994"/>
                </a:lnTo>
                <a:cubicBezTo>
                  <a:pt x="6517" y="17855"/>
                  <a:pt x="6789" y="14970"/>
                  <a:pt x="8622" y="13137"/>
                </a:cubicBezTo>
                <a:lnTo>
                  <a:pt x="24033" y="-2274"/>
                </a:lnTo>
                <a:cubicBezTo>
                  <a:pt x="25866" y="-4107"/>
                  <a:pt x="28718" y="-4379"/>
                  <a:pt x="30890" y="-2953"/>
                </a:cubicBezTo>
                <a:lnTo>
                  <a:pt x="71251" y="23931"/>
                </a:lnTo>
                <a:cubicBezTo>
                  <a:pt x="74272" y="25934"/>
                  <a:pt x="76071" y="29329"/>
                  <a:pt x="76071" y="32961"/>
                </a:cubicBezTo>
                <a:close/>
                <a:moveTo>
                  <a:pt x="73186" y="100681"/>
                </a:moveTo>
                <a:cubicBezTo>
                  <a:pt x="71047" y="113241"/>
                  <a:pt x="74000" y="126513"/>
                  <a:pt x="82147" y="137138"/>
                </a:cubicBezTo>
                <a:lnTo>
                  <a:pt x="49899" y="169352"/>
                </a:lnTo>
                <a:cubicBezTo>
                  <a:pt x="40361" y="178891"/>
                  <a:pt x="24882" y="178891"/>
                  <a:pt x="15343" y="169352"/>
                </a:cubicBezTo>
                <a:cubicBezTo>
                  <a:pt x="5805" y="159814"/>
                  <a:pt x="5805" y="144335"/>
                  <a:pt x="15343" y="134796"/>
                </a:cubicBezTo>
                <a:lnTo>
                  <a:pt x="61305" y="88834"/>
                </a:lnTo>
                <a:lnTo>
                  <a:pt x="73186" y="100715"/>
                </a:ln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9" name="Text 7"/>
          <p:cNvSpPr/>
          <p:nvPr/>
        </p:nvSpPr>
        <p:spPr>
          <a:xfrm>
            <a:off x="773406" y="1503361"/>
            <a:ext cx="5144450" cy="24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9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Направляющие и крепления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56157" y="1885719"/>
            <a:ext cx="5274800" cy="955895"/>
          </a:xfrm>
          <a:custGeom>
            <a:avLst/>
            <a:gdLst/>
            <a:ahLst/>
            <a:cxnLst/>
            <a:rect l="l" t="t" r="r" b="b"/>
            <a:pathLst>
              <a:path w="5274800" h="955895">
                <a:moveTo>
                  <a:pt x="69522" y="0"/>
                </a:moveTo>
                <a:lnTo>
                  <a:pt x="5205278" y="0"/>
                </a:lnTo>
                <a:cubicBezTo>
                  <a:pt x="5243674" y="0"/>
                  <a:pt x="5274800" y="31126"/>
                  <a:pt x="5274800" y="69522"/>
                </a:cubicBezTo>
                <a:lnTo>
                  <a:pt x="5274800" y="886372"/>
                </a:lnTo>
                <a:cubicBezTo>
                  <a:pt x="5274800" y="924768"/>
                  <a:pt x="5243674" y="955895"/>
                  <a:pt x="5205278" y="955895"/>
                </a:cubicBezTo>
                <a:lnTo>
                  <a:pt x="69522" y="955895"/>
                </a:lnTo>
                <a:cubicBezTo>
                  <a:pt x="31126" y="955895"/>
                  <a:pt x="0" y="924768"/>
                  <a:pt x="0" y="886372"/>
                </a:cubicBezTo>
                <a:lnTo>
                  <a:pt x="0" y="69522"/>
                </a:lnTo>
                <a:cubicBezTo>
                  <a:pt x="0" y="31126"/>
                  <a:pt x="31126" y="0"/>
                  <a:pt x="69522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1" name="Text 9"/>
          <p:cNvSpPr/>
          <p:nvPr/>
        </p:nvSpPr>
        <p:spPr>
          <a:xfrm>
            <a:off x="695196" y="2024758"/>
            <a:ext cx="5057551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Критическое условие грузоподъемности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95196" y="2268077"/>
            <a:ext cx="4996721" cy="434498"/>
          </a:xfrm>
          <a:custGeom>
            <a:avLst/>
            <a:gdLst/>
            <a:ahLst/>
            <a:cxnLst/>
            <a:rect l="l" t="t" r="r" b="b"/>
            <a:pathLst>
              <a:path w="4996721" h="434498">
                <a:moveTo>
                  <a:pt x="34760" y="0"/>
                </a:moveTo>
                <a:lnTo>
                  <a:pt x="4961962" y="0"/>
                </a:lnTo>
                <a:cubicBezTo>
                  <a:pt x="4981159" y="0"/>
                  <a:pt x="4996721" y="15562"/>
                  <a:pt x="4996721" y="34760"/>
                </a:cubicBezTo>
                <a:lnTo>
                  <a:pt x="4996721" y="399738"/>
                </a:lnTo>
                <a:cubicBezTo>
                  <a:pt x="4996721" y="418935"/>
                  <a:pt x="4981159" y="434498"/>
                  <a:pt x="4961962" y="434498"/>
                </a:cubicBezTo>
                <a:lnTo>
                  <a:pt x="34760" y="434498"/>
                </a:lnTo>
                <a:cubicBezTo>
                  <a:pt x="15562" y="434498"/>
                  <a:pt x="0" y="418935"/>
                  <a:pt x="0" y="399738"/>
                </a:cubicBezTo>
                <a:lnTo>
                  <a:pt x="0" y="34760"/>
                </a:lnTo>
                <a:cubicBezTo>
                  <a:pt x="0" y="15575"/>
                  <a:pt x="15575" y="0"/>
                  <a:pt x="34760" y="0"/>
                </a:cubicBezTo>
                <a:close/>
              </a:path>
            </a:pathLst>
          </a:custGeom>
          <a:solidFill>
            <a:srgbClr val="4ECDC4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95196" y="2268077"/>
            <a:ext cx="5066241" cy="434498"/>
          </a:xfrm>
          <a:prstGeom prst="rect">
            <a:avLst/>
          </a:prstGeom>
          <a:noFill/>
          <a:ln/>
        </p:spPr>
        <p:txBody>
          <a:bodyPr wrap="square" lIns="104279" tIns="104279" rIns="104279" bIns="104279" rtlCol="0" anchor="ctr"/>
          <a:lstStyle/>
          <a:p>
            <a:pPr>
              <a:lnSpc>
                <a:spcPct val="140000"/>
              </a:lnSpc>
            </a:pPr>
            <a:r>
              <a:rPr lang="en-US" sz="1095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грузоподъемность_направляющих ≥ масса_оборудования × 1.5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6157" y="2980653"/>
            <a:ext cx="5274800" cy="625676"/>
          </a:xfrm>
          <a:custGeom>
            <a:avLst/>
            <a:gdLst/>
            <a:ahLst/>
            <a:cxnLst/>
            <a:rect l="l" t="t" r="r" b="b"/>
            <a:pathLst>
              <a:path w="5274800" h="625676">
                <a:moveTo>
                  <a:pt x="69519" y="0"/>
                </a:moveTo>
                <a:lnTo>
                  <a:pt x="5205281" y="0"/>
                </a:lnTo>
                <a:cubicBezTo>
                  <a:pt x="5243675" y="0"/>
                  <a:pt x="5274800" y="31125"/>
                  <a:pt x="5274800" y="69519"/>
                </a:cubicBezTo>
                <a:lnTo>
                  <a:pt x="5274800" y="556158"/>
                </a:lnTo>
                <a:cubicBezTo>
                  <a:pt x="5274800" y="594526"/>
                  <a:pt x="5243649" y="625676"/>
                  <a:pt x="5205281" y="625676"/>
                </a:cubicBezTo>
                <a:lnTo>
                  <a:pt x="69519" y="625676"/>
                </a:lnTo>
                <a:cubicBezTo>
                  <a:pt x="31125" y="625676"/>
                  <a:pt x="0" y="594552"/>
                  <a:pt x="0" y="556158"/>
                </a:cubicBezTo>
                <a:lnTo>
                  <a:pt x="0" y="69519"/>
                </a:lnTo>
                <a:cubicBezTo>
                  <a:pt x="0" y="31150"/>
                  <a:pt x="31150" y="0"/>
                  <a:pt x="69519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5" name="Shape 13"/>
          <p:cNvSpPr/>
          <p:nvPr/>
        </p:nvSpPr>
        <p:spPr>
          <a:xfrm>
            <a:off x="677816" y="311969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>
                <a:moveTo>
                  <a:pt x="69520" y="139039"/>
                </a:moveTo>
                <a:cubicBezTo>
                  <a:pt x="107889" y="139039"/>
                  <a:pt x="139039" y="107889"/>
                  <a:pt x="139039" y="69520"/>
                </a:cubicBezTo>
                <a:cubicBezTo>
                  <a:pt x="139039" y="31151"/>
                  <a:pt x="107889" y="0"/>
                  <a:pt x="69520" y="0"/>
                </a:cubicBezTo>
                <a:cubicBezTo>
                  <a:pt x="31151" y="0"/>
                  <a:pt x="0" y="31151"/>
                  <a:pt x="0" y="69520"/>
                </a:cubicBezTo>
                <a:cubicBezTo>
                  <a:pt x="0" y="107889"/>
                  <a:pt x="31151" y="139039"/>
                  <a:pt x="69520" y="139039"/>
                </a:cubicBezTo>
                <a:close/>
                <a:moveTo>
                  <a:pt x="92439" y="57761"/>
                </a:moveTo>
                <a:lnTo>
                  <a:pt x="70714" y="92521"/>
                </a:lnTo>
                <a:cubicBezTo>
                  <a:pt x="69574" y="94340"/>
                  <a:pt x="67619" y="95481"/>
                  <a:pt x="65473" y="95589"/>
                </a:cubicBezTo>
                <a:cubicBezTo>
                  <a:pt x="63328" y="95698"/>
                  <a:pt x="61264" y="94720"/>
                  <a:pt x="59988" y="92982"/>
                </a:cubicBezTo>
                <a:lnTo>
                  <a:pt x="46953" y="75603"/>
                </a:lnTo>
                <a:cubicBezTo>
                  <a:pt x="44780" y="72724"/>
                  <a:pt x="45378" y="68651"/>
                  <a:pt x="48256" y="66478"/>
                </a:cubicBezTo>
                <a:cubicBezTo>
                  <a:pt x="51135" y="64306"/>
                  <a:pt x="55208" y="64903"/>
                  <a:pt x="57381" y="67782"/>
                </a:cubicBezTo>
                <a:lnTo>
                  <a:pt x="64713" y="77558"/>
                </a:lnTo>
                <a:lnTo>
                  <a:pt x="81387" y="50863"/>
                </a:lnTo>
                <a:cubicBezTo>
                  <a:pt x="83288" y="47822"/>
                  <a:pt x="87307" y="46871"/>
                  <a:pt x="90375" y="48800"/>
                </a:cubicBezTo>
                <a:cubicBezTo>
                  <a:pt x="93444" y="50728"/>
                  <a:pt x="94367" y="54720"/>
                  <a:pt x="92439" y="57788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16" name="Text 14"/>
          <p:cNvSpPr/>
          <p:nvPr/>
        </p:nvSpPr>
        <p:spPr>
          <a:xfrm>
            <a:off x="938515" y="3084932"/>
            <a:ext cx="2606985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Соответствие стандарту крепления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38515" y="3328251"/>
            <a:ext cx="2598295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Проверка типа крепления и совместимости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56157" y="3675849"/>
            <a:ext cx="5274800" cy="625676"/>
          </a:xfrm>
          <a:custGeom>
            <a:avLst/>
            <a:gdLst/>
            <a:ahLst/>
            <a:cxnLst/>
            <a:rect l="l" t="t" r="r" b="b"/>
            <a:pathLst>
              <a:path w="5274800" h="625676">
                <a:moveTo>
                  <a:pt x="69519" y="0"/>
                </a:moveTo>
                <a:lnTo>
                  <a:pt x="5205281" y="0"/>
                </a:lnTo>
                <a:cubicBezTo>
                  <a:pt x="5243675" y="0"/>
                  <a:pt x="5274800" y="31125"/>
                  <a:pt x="5274800" y="69519"/>
                </a:cubicBezTo>
                <a:lnTo>
                  <a:pt x="5274800" y="556158"/>
                </a:lnTo>
                <a:cubicBezTo>
                  <a:pt x="5274800" y="594526"/>
                  <a:pt x="5243649" y="625676"/>
                  <a:pt x="5205281" y="625676"/>
                </a:cubicBezTo>
                <a:lnTo>
                  <a:pt x="69519" y="625676"/>
                </a:lnTo>
                <a:cubicBezTo>
                  <a:pt x="31125" y="625676"/>
                  <a:pt x="0" y="594552"/>
                  <a:pt x="0" y="556158"/>
                </a:cubicBezTo>
                <a:lnTo>
                  <a:pt x="0" y="69519"/>
                </a:lnTo>
                <a:cubicBezTo>
                  <a:pt x="0" y="31150"/>
                  <a:pt x="31150" y="0"/>
                  <a:pt x="69519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19" name="Shape 17"/>
          <p:cNvSpPr/>
          <p:nvPr/>
        </p:nvSpPr>
        <p:spPr>
          <a:xfrm>
            <a:off x="677816" y="3814888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>
                <a:moveTo>
                  <a:pt x="69520" y="139039"/>
                </a:moveTo>
                <a:cubicBezTo>
                  <a:pt x="107889" y="139039"/>
                  <a:pt x="139039" y="107889"/>
                  <a:pt x="139039" y="69520"/>
                </a:cubicBezTo>
                <a:cubicBezTo>
                  <a:pt x="139039" y="31151"/>
                  <a:pt x="107889" y="0"/>
                  <a:pt x="69520" y="0"/>
                </a:cubicBezTo>
                <a:cubicBezTo>
                  <a:pt x="31151" y="0"/>
                  <a:pt x="0" y="31151"/>
                  <a:pt x="0" y="69520"/>
                </a:cubicBezTo>
                <a:cubicBezTo>
                  <a:pt x="0" y="107889"/>
                  <a:pt x="31151" y="139039"/>
                  <a:pt x="69520" y="139039"/>
                </a:cubicBezTo>
                <a:close/>
                <a:moveTo>
                  <a:pt x="92439" y="57761"/>
                </a:moveTo>
                <a:lnTo>
                  <a:pt x="70714" y="92521"/>
                </a:lnTo>
                <a:cubicBezTo>
                  <a:pt x="69574" y="94340"/>
                  <a:pt x="67619" y="95481"/>
                  <a:pt x="65473" y="95589"/>
                </a:cubicBezTo>
                <a:cubicBezTo>
                  <a:pt x="63328" y="95698"/>
                  <a:pt x="61264" y="94720"/>
                  <a:pt x="59988" y="92982"/>
                </a:cubicBezTo>
                <a:lnTo>
                  <a:pt x="46953" y="75603"/>
                </a:lnTo>
                <a:cubicBezTo>
                  <a:pt x="44780" y="72724"/>
                  <a:pt x="45378" y="68651"/>
                  <a:pt x="48256" y="66478"/>
                </a:cubicBezTo>
                <a:cubicBezTo>
                  <a:pt x="51135" y="64306"/>
                  <a:pt x="55208" y="64903"/>
                  <a:pt x="57381" y="67782"/>
                </a:cubicBezTo>
                <a:lnTo>
                  <a:pt x="64713" y="77558"/>
                </a:lnTo>
                <a:lnTo>
                  <a:pt x="81387" y="50863"/>
                </a:lnTo>
                <a:cubicBezTo>
                  <a:pt x="83288" y="47822"/>
                  <a:pt x="87307" y="46871"/>
                  <a:pt x="90375" y="48800"/>
                </a:cubicBezTo>
                <a:cubicBezTo>
                  <a:pt x="93444" y="50728"/>
                  <a:pt x="94367" y="54720"/>
                  <a:pt x="92439" y="57788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0" name="Text 18"/>
          <p:cNvSpPr/>
          <p:nvPr/>
        </p:nvSpPr>
        <p:spPr>
          <a:xfrm>
            <a:off x="938515" y="3780128"/>
            <a:ext cx="2606985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Диапазон регулировки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38515" y="4023447"/>
            <a:ext cx="2598295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Возможность точной настройки положения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3537" y="4440565"/>
            <a:ext cx="5257420" cy="729956"/>
          </a:xfrm>
          <a:custGeom>
            <a:avLst/>
            <a:gdLst/>
            <a:ahLst/>
            <a:cxnLst/>
            <a:rect l="l" t="t" r="r" b="b"/>
            <a:pathLst>
              <a:path w="5257420" h="729956">
                <a:moveTo>
                  <a:pt x="34760" y="0"/>
                </a:moveTo>
                <a:lnTo>
                  <a:pt x="5187899" y="0"/>
                </a:lnTo>
                <a:cubicBezTo>
                  <a:pt x="5226294" y="0"/>
                  <a:pt x="5257420" y="31126"/>
                  <a:pt x="5257420" y="69521"/>
                </a:cubicBezTo>
                <a:lnTo>
                  <a:pt x="5257420" y="660435"/>
                </a:lnTo>
                <a:cubicBezTo>
                  <a:pt x="5257420" y="698830"/>
                  <a:pt x="5226294" y="729956"/>
                  <a:pt x="5187899" y="729956"/>
                </a:cubicBezTo>
                <a:lnTo>
                  <a:pt x="34760" y="729956"/>
                </a:lnTo>
                <a:cubicBezTo>
                  <a:pt x="15562" y="729956"/>
                  <a:pt x="0" y="714393"/>
                  <a:pt x="0" y="695196"/>
                </a:cubicBezTo>
                <a:lnTo>
                  <a:pt x="0" y="34760"/>
                </a:lnTo>
                <a:cubicBezTo>
                  <a:pt x="0" y="15575"/>
                  <a:pt x="15575" y="0"/>
                  <a:pt x="34760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20000"/>
                </a:srgbClr>
              </a:gs>
              <a:gs pos="100000">
                <a:srgbClr val="FF6B6B">
                  <a:alpha val="5000"/>
                </a:srgbClr>
              </a:gs>
            </a:gsLst>
            <a:lin ang="0" scaled="1"/>
          </a:gradFill>
          <a:ln/>
        </p:spPr>
      </p:sp>
      <p:sp>
        <p:nvSpPr>
          <p:cNvPr id="23" name="Shape 21"/>
          <p:cNvSpPr/>
          <p:nvPr/>
        </p:nvSpPr>
        <p:spPr>
          <a:xfrm>
            <a:off x="573537" y="4440565"/>
            <a:ext cx="34760" cy="729956"/>
          </a:xfrm>
          <a:custGeom>
            <a:avLst/>
            <a:gdLst/>
            <a:ahLst/>
            <a:cxnLst/>
            <a:rect l="l" t="t" r="r" b="b"/>
            <a:pathLst>
              <a:path w="34760" h="729956">
                <a:moveTo>
                  <a:pt x="34760" y="0"/>
                </a:moveTo>
                <a:lnTo>
                  <a:pt x="34760" y="0"/>
                </a:lnTo>
                <a:lnTo>
                  <a:pt x="34760" y="729956"/>
                </a:lnTo>
                <a:lnTo>
                  <a:pt x="34760" y="729956"/>
                </a:lnTo>
                <a:cubicBezTo>
                  <a:pt x="15562" y="729956"/>
                  <a:pt x="0" y="714393"/>
                  <a:pt x="0" y="695196"/>
                </a:cubicBezTo>
                <a:lnTo>
                  <a:pt x="0" y="34760"/>
                </a:lnTo>
                <a:cubicBezTo>
                  <a:pt x="0" y="15575"/>
                  <a:pt x="15575" y="0"/>
                  <a:pt x="34760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4" name="Shape 22"/>
          <p:cNvSpPr/>
          <p:nvPr/>
        </p:nvSpPr>
        <p:spPr>
          <a:xfrm>
            <a:off x="747336" y="4623053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>
                <a:moveTo>
                  <a:pt x="99717" y="112019"/>
                </a:moveTo>
                <a:lnTo>
                  <a:pt x="27020" y="39322"/>
                </a:lnTo>
                <a:cubicBezTo>
                  <a:pt x="20937" y="47849"/>
                  <a:pt x="17380" y="58277"/>
                  <a:pt x="17380" y="69520"/>
                </a:cubicBezTo>
                <a:cubicBezTo>
                  <a:pt x="17380" y="98305"/>
                  <a:pt x="40734" y="121659"/>
                  <a:pt x="69520" y="121659"/>
                </a:cubicBezTo>
                <a:cubicBezTo>
                  <a:pt x="80789" y="121659"/>
                  <a:pt x="91217" y="118102"/>
                  <a:pt x="99717" y="112019"/>
                </a:cubicBezTo>
                <a:close/>
                <a:moveTo>
                  <a:pt x="112019" y="99717"/>
                </a:moveTo>
                <a:cubicBezTo>
                  <a:pt x="118102" y="91190"/>
                  <a:pt x="121659" y="80762"/>
                  <a:pt x="121659" y="69520"/>
                </a:cubicBezTo>
                <a:cubicBezTo>
                  <a:pt x="121659" y="40734"/>
                  <a:pt x="98305" y="17380"/>
                  <a:pt x="69520" y="17380"/>
                </a:cubicBezTo>
                <a:cubicBezTo>
                  <a:pt x="58250" y="17380"/>
                  <a:pt x="47822" y="20937"/>
                  <a:pt x="39322" y="27020"/>
                </a:cubicBezTo>
                <a:lnTo>
                  <a:pt x="112019" y="99717"/>
                </a:lnTo>
                <a:close/>
                <a:moveTo>
                  <a:pt x="0" y="69520"/>
                </a:moveTo>
                <a:cubicBezTo>
                  <a:pt x="0" y="31151"/>
                  <a:pt x="31151" y="0"/>
                  <a:pt x="69520" y="0"/>
                </a:cubicBezTo>
                <a:cubicBezTo>
                  <a:pt x="107889" y="0"/>
                  <a:pt x="139039" y="31151"/>
                  <a:pt x="139039" y="69520"/>
                </a:cubicBezTo>
                <a:cubicBezTo>
                  <a:pt x="139039" y="107889"/>
                  <a:pt x="107889" y="139039"/>
                  <a:pt x="69520" y="139039"/>
                </a:cubicBezTo>
                <a:cubicBezTo>
                  <a:pt x="31151" y="139039"/>
                  <a:pt x="0" y="107889"/>
                  <a:pt x="0" y="6952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25" name="Text 23"/>
          <p:cNvSpPr/>
          <p:nvPr/>
        </p:nvSpPr>
        <p:spPr>
          <a:xfrm>
            <a:off x="951323" y="4579604"/>
            <a:ext cx="4810113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E0E2E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Нарушение условия = БЛОКИРОВКА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29956" y="4857682"/>
            <a:ext cx="5022791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Недостаточная грузоподъемность направляющих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181406" y="1329562"/>
            <a:ext cx="5657158" cy="5526808"/>
          </a:xfrm>
          <a:custGeom>
            <a:avLst/>
            <a:gdLst/>
            <a:ahLst/>
            <a:cxnLst/>
            <a:rect l="l" t="t" r="r" b="b"/>
            <a:pathLst>
              <a:path w="5657158" h="5526808">
                <a:moveTo>
                  <a:pt x="69527" y="0"/>
                </a:moveTo>
                <a:lnTo>
                  <a:pt x="5587630" y="0"/>
                </a:lnTo>
                <a:cubicBezTo>
                  <a:pt x="5626029" y="0"/>
                  <a:pt x="5657158" y="31128"/>
                  <a:pt x="5657158" y="69527"/>
                </a:cubicBezTo>
                <a:lnTo>
                  <a:pt x="5657158" y="5457281"/>
                </a:lnTo>
                <a:cubicBezTo>
                  <a:pt x="5657158" y="5495680"/>
                  <a:pt x="5626029" y="5526808"/>
                  <a:pt x="5587630" y="5526808"/>
                </a:cubicBezTo>
                <a:lnTo>
                  <a:pt x="69527" y="5526808"/>
                </a:lnTo>
                <a:cubicBezTo>
                  <a:pt x="31128" y="5526808"/>
                  <a:pt x="0" y="5495680"/>
                  <a:pt x="0" y="5457281"/>
                </a:cubicBezTo>
                <a:lnTo>
                  <a:pt x="0" y="69527"/>
                </a:lnTo>
                <a:cubicBezTo>
                  <a:pt x="0" y="31154"/>
                  <a:pt x="31154" y="0"/>
                  <a:pt x="69527" y="0"/>
                </a:cubicBezTo>
                <a:close/>
              </a:path>
            </a:pathLst>
          </a:custGeom>
          <a:solidFill>
            <a:srgbClr val="2C3036"/>
          </a:solidFill>
          <a:ln/>
        </p:spPr>
      </p:sp>
      <p:sp>
        <p:nvSpPr>
          <p:cNvPr id="28" name="Shape 26"/>
          <p:cNvSpPr/>
          <p:nvPr/>
        </p:nvSpPr>
        <p:spPr>
          <a:xfrm>
            <a:off x="6355205" y="1538121"/>
            <a:ext cx="217249" cy="173799"/>
          </a:xfrm>
          <a:custGeom>
            <a:avLst/>
            <a:gdLst/>
            <a:ahLst/>
            <a:cxnLst/>
            <a:rect l="l" t="t" r="r" b="b"/>
            <a:pathLst>
              <a:path w="217249" h="173799">
                <a:moveTo>
                  <a:pt x="130349" y="10862"/>
                </a:moveTo>
                <a:lnTo>
                  <a:pt x="173799" y="10862"/>
                </a:lnTo>
                <a:cubicBezTo>
                  <a:pt x="179807" y="10862"/>
                  <a:pt x="184661" y="15717"/>
                  <a:pt x="184661" y="21725"/>
                </a:cubicBezTo>
                <a:cubicBezTo>
                  <a:pt x="184661" y="27733"/>
                  <a:pt x="179807" y="32587"/>
                  <a:pt x="173799" y="32587"/>
                </a:cubicBezTo>
                <a:lnTo>
                  <a:pt x="135237" y="32587"/>
                </a:lnTo>
                <a:cubicBezTo>
                  <a:pt x="133472" y="41345"/>
                  <a:pt x="127464" y="48575"/>
                  <a:pt x="119487" y="52038"/>
                </a:cubicBezTo>
                <a:lnTo>
                  <a:pt x="119487" y="152074"/>
                </a:lnTo>
                <a:lnTo>
                  <a:pt x="173799" y="152074"/>
                </a:lnTo>
                <a:cubicBezTo>
                  <a:pt x="179807" y="152074"/>
                  <a:pt x="184661" y="156928"/>
                  <a:pt x="184661" y="162937"/>
                </a:cubicBezTo>
                <a:cubicBezTo>
                  <a:pt x="184661" y="168945"/>
                  <a:pt x="179807" y="173799"/>
                  <a:pt x="173799" y="173799"/>
                </a:cubicBezTo>
                <a:lnTo>
                  <a:pt x="43450" y="173799"/>
                </a:lnTo>
                <a:cubicBezTo>
                  <a:pt x="37441" y="173799"/>
                  <a:pt x="32587" y="168945"/>
                  <a:pt x="32587" y="162937"/>
                </a:cubicBezTo>
                <a:cubicBezTo>
                  <a:pt x="32587" y="156928"/>
                  <a:pt x="37441" y="152074"/>
                  <a:pt x="43450" y="152074"/>
                </a:cubicBezTo>
                <a:lnTo>
                  <a:pt x="97762" y="152074"/>
                </a:lnTo>
                <a:lnTo>
                  <a:pt x="97762" y="52038"/>
                </a:lnTo>
                <a:cubicBezTo>
                  <a:pt x="89785" y="48542"/>
                  <a:pt x="83777" y="41311"/>
                  <a:pt x="82011" y="32587"/>
                </a:cubicBezTo>
                <a:lnTo>
                  <a:pt x="43450" y="32587"/>
                </a:lnTo>
                <a:cubicBezTo>
                  <a:pt x="37441" y="32587"/>
                  <a:pt x="32587" y="27733"/>
                  <a:pt x="32587" y="21725"/>
                </a:cubicBezTo>
                <a:cubicBezTo>
                  <a:pt x="32587" y="15717"/>
                  <a:pt x="37441" y="10862"/>
                  <a:pt x="43450" y="10862"/>
                </a:cubicBezTo>
                <a:lnTo>
                  <a:pt x="86900" y="10862"/>
                </a:lnTo>
                <a:cubicBezTo>
                  <a:pt x="91855" y="4277"/>
                  <a:pt x="99731" y="0"/>
                  <a:pt x="108624" y="0"/>
                </a:cubicBezTo>
                <a:cubicBezTo>
                  <a:pt x="117518" y="0"/>
                  <a:pt x="125393" y="4277"/>
                  <a:pt x="130349" y="10862"/>
                </a:cubicBezTo>
                <a:close/>
                <a:moveTo>
                  <a:pt x="149223" y="108624"/>
                </a:moveTo>
                <a:lnTo>
                  <a:pt x="198375" y="108624"/>
                </a:lnTo>
                <a:lnTo>
                  <a:pt x="173799" y="66465"/>
                </a:lnTo>
                <a:lnTo>
                  <a:pt x="149223" y="108624"/>
                </a:lnTo>
                <a:close/>
                <a:moveTo>
                  <a:pt x="173799" y="141212"/>
                </a:moveTo>
                <a:cubicBezTo>
                  <a:pt x="152448" y="141212"/>
                  <a:pt x="134694" y="129670"/>
                  <a:pt x="131028" y="114429"/>
                </a:cubicBezTo>
                <a:cubicBezTo>
                  <a:pt x="130146" y="110695"/>
                  <a:pt x="131368" y="106859"/>
                  <a:pt x="133302" y="103533"/>
                </a:cubicBezTo>
                <a:lnTo>
                  <a:pt x="165618" y="48134"/>
                </a:lnTo>
                <a:cubicBezTo>
                  <a:pt x="167315" y="45215"/>
                  <a:pt x="170438" y="43450"/>
                  <a:pt x="173799" y="43450"/>
                </a:cubicBezTo>
                <a:cubicBezTo>
                  <a:pt x="177160" y="43450"/>
                  <a:pt x="180283" y="45249"/>
                  <a:pt x="181980" y="48134"/>
                </a:cubicBezTo>
                <a:lnTo>
                  <a:pt x="214296" y="103533"/>
                </a:lnTo>
                <a:cubicBezTo>
                  <a:pt x="216230" y="106859"/>
                  <a:pt x="217452" y="110695"/>
                  <a:pt x="216570" y="114429"/>
                </a:cubicBezTo>
                <a:cubicBezTo>
                  <a:pt x="212904" y="129636"/>
                  <a:pt x="195150" y="141212"/>
                  <a:pt x="173799" y="141212"/>
                </a:cubicBezTo>
                <a:close/>
                <a:moveTo>
                  <a:pt x="43042" y="66465"/>
                </a:moveTo>
                <a:lnTo>
                  <a:pt x="18466" y="108624"/>
                </a:lnTo>
                <a:lnTo>
                  <a:pt x="67653" y="108624"/>
                </a:lnTo>
                <a:lnTo>
                  <a:pt x="43042" y="66465"/>
                </a:lnTo>
                <a:close/>
                <a:moveTo>
                  <a:pt x="306" y="114429"/>
                </a:moveTo>
                <a:cubicBezTo>
                  <a:pt x="-577" y="110695"/>
                  <a:pt x="645" y="106859"/>
                  <a:pt x="2580" y="103533"/>
                </a:cubicBezTo>
                <a:lnTo>
                  <a:pt x="34896" y="48134"/>
                </a:lnTo>
                <a:cubicBezTo>
                  <a:pt x="36593" y="45215"/>
                  <a:pt x="39716" y="43450"/>
                  <a:pt x="43076" y="43450"/>
                </a:cubicBezTo>
                <a:cubicBezTo>
                  <a:pt x="46437" y="43450"/>
                  <a:pt x="49560" y="45249"/>
                  <a:pt x="51257" y="48134"/>
                </a:cubicBezTo>
                <a:lnTo>
                  <a:pt x="83573" y="103533"/>
                </a:lnTo>
                <a:cubicBezTo>
                  <a:pt x="85508" y="106859"/>
                  <a:pt x="86730" y="110695"/>
                  <a:pt x="85847" y="114429"/>
                </a:cubicBezTo>
                <a:cubicBezTo>
                  <a:pt x="82181" y="129636"/>
                  <a:pt x="64428" y="141212"/>
                  <a:pt x="43076" y="141212"/>
                </a:cubicBezTo>
                <a:cubicBezTo>
                  <a:pt x="21725" y="141212"/>
                  <a:pt x="3972" y="129670"/>
                  <a:pt x="306" y="114429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29" name="Text 27"/>
          <p:cNvSpPr/>
          <p:nvPr/>
        </p:nvSpPr>
        <p:spPr>
          <a:xfrm>
            <a:off x="6572454" y="1503361"/>
            <a:ext cx="5179210" cy="24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9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Устойчивость к опрокидыванию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63895" y="1894409"/>
            <a:ext cx="5292180" cy="1755370"/>
          </a:xfrm>
          <a:custGeom>
            <a:avLst/>
            <a:gdLst/>
            <a:ahLst/>
            <a:cxnLst/>
            <a:rect l="l" t="t" r="r" b="b"/>
            <a:pathLst>
              <a:path w="5292180" h="1755370">
                <a:moveTo>
                  <a:pt x="69513" y="0"/>
                </a:moveTo>
                <a:lnTo>
                  <a:pt x="5222667" y="0"/>
                </a:lnTo>
                <a:cubicBezTo>
                  <a:pt x="5261058" y="0"/>
                  <a:pt x="5292180" y="31122"/>
                  <a:pt x="5292180" y="69513"/>
                </a:cubicBezTo>
                <a:lnTo>
                  <a:pt x="5292180" y="1685857"/>
                </a:lnTo>
                <a:cubicBezTo>
                  <a:pt x="5292180" y="1724248"/>
                  <a:pt x="5261058" y="1755370"/>
                  <a:pt x="5222667" y="1755370"/>
                </a:cubicBezTo>
                <a:lnTo>
                  <a:pt x="69513" y="1755370"/>
                </a:lnTo>
                <a:cubicBezTo>
                  <a:pt x="31122" y="1755370"/>
                  <a:pt x="0" y="1724248"/>
                  <a:pt x="0" y="1685857"/>
                </a:cubicBezTo>
                <a:lnTo>
                  <a:pt x="0" y="69513"/>
                </a:lnTo>
                <a:cubicBezTo>
                  <a:pt x="0" y="31122"/>
                  <a:pt x="31122" y="0"/>
                  <a:pt x="69513" y="0"/>
                </a:cubicBezTo>
                <a:close/>
              </a:path>
            </a:pathLst>
          </a:custGeom>
          <a:gradFill rotWithShape="1" flip="none">
            <a:gsLst>
              <a:gs pos="0">
                <a:srgbClr val="FF6B6B">
                  <a:alpha val="30000"/>
                </a:srgbClr>
              </a:gs>
              <a:gs pos="100000">
                <a:srgbClr val="FF6B6B">
                  <a:alpha val="10000"/>
                </a:srgbClr>
              </a:gs>
            </a:gsLst>
            <a:lin ang="0" scaled="1"/>
          </a:gradFill>
          <a:ln w="25400">
            <a:solidFill>
              <a:srgbClr val="FF6B6B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511624" y="2059518"/>
            <a:ext cx="417118" cy="417118"/>
          </a:xfrm>
          <a:custGeom>
            <a:avLst/>
            <a:gdLst/>
            <a:ahLst/>
            <a:cxnLst/>
            <a:rect l="l" t="t" r="r" b="b"/>
            <a:pathLst>
              <a:path w="417118" h="417118">
                <a:moveTo>
                  <a:pt x="208559" y="0"/>
                </a:moveTo>
                <a:lnTo>
                  <a:pt x="208559" y="0"/>
                </a:lnTo>
                <a:cubicBezTo>
                  <a:pt x="323666" y="0"/>
                  <a:pt x="417118" y="93452"/>
                  <a:pt x="417118" y="208559"/>
                </a:cubicBezTo>
                <a:lnTo>
                  <a:pt x="417118" y="208559"/>
                </a:lnTo>
                <a:cubicBezTo>
                  <a:pt x="417118" y="323666"/>
                  <a:pt x="323666" y="417118"/>
                  <a:pt x="208559" y="417118"/>
                </a:cubicBezTo>
                <a:lnTo>
                  <a:pt x="208559" y="417118"/>
                </a:lnTo>
                <a:cubicBezTo>
                  <a:pt x="93452" y="417118"/>
                  <a:pt x="0" y="323666"/>
                  <a:pt x="0" y="208559"/>
                </a:cubicBezTo>
                <a:lnTo>
                  <a:pt x="0" y="208559"/>
                </a:lnTo>
                <a:cubicBezTo>
                  <a:pt x="0" y="93452"/>
                  <a:pt x="93452" y="0"/>
                  <a:pt x="208559" y="0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2" name="Shape 30"/>
          <p:cNvSpPr/>
          <p:nvPr/>
        </p:nvSpPr>
        <p:spPr>
          <a:xfrm>
            <a:off x="6633283" y="2181177"/>
            <a:ext cx="173799" cy="173799"/>
          </a:xfrm>
          <a:custGeom>
            <a:avLst/>
            <a:gdLst/>
            <a:ahLst/>
            <a:cxnLst/>
            <a:rect l="l" t="t" r="r" b="b"/>
            <a:pathLst>
              <a:path w="173799" h="173799">
                <a:moveTo>
                  <a:pt x="124646" y="140024"/>
                </a:moveTo>
                <a:lnTo>
                  <a:pt x="33775" y="49153"/>
                </a:lnTo>
                <a:cubicBezTo>
                  <a:pt x="26172" y="59811"/>
                  <a:pt x="21725" y="72846"/>
                  <a:pt x="21725" y="86900"/>
                </a:cubicBezTo>
                <a:cubicBezTo>
                  <a:pt x="21725" y="122881"/>
                  <a:pt x="50918" y="152074"/>
                  <a:pt x="86900" y="152074"/>
                </a:cubicBezTo>
                <a:cubicBezTo>
                  <a:pt x="100987" y="152074"/>
                  <a:pt x="114022" y="147627"/>
                  <a:pt x="124646" y="140024"/>
                </a:cubicBezTo>
                <a:close/>
                <a:moveTo>
                  <a:pt x="140024" y="124646"/>
                </a:moveTo>
                <a:cubicBezTo>
                  <a:pt x="147627" y="113988"/>
                  <a:pt x="152074" y="100953"/>
                  <a:pt x="152074" y="86900"/>
                </a:cubicBezTo>
                <a:cubicBezTo>
                  <a:pt x="152074" y="50918"/>
                  <a:pt x="122881" y="21725"/>
                  <a:pt x="86900" y="21725"/>
                </a:cubicBezTo>
                <a:cubicBezTo>
                  <a:pt x="72812" y="21725"/>
                  <a:pt x="59777" y="26172"/>
                  <a:pt x="49153" y="33775"/>
                </a:cubicBezTo>
                <a:lnTo>
                  <a:pt x="140024" y="124646"/>
                </a:lnTo>
                <a:close/>
                <a:moveTo>
                  <a:pt x="0" y="86900"/>
                </a:moveTo>
                <a:cubicBezTo>
                  <a:pt x="0" y="38938"/>
                  <a:pt x="38938" y="0"/>
                  <a:pt x="86900" y="0"/>
                </a:cubicBezTo>
                <a:cubicBezTo>
                  <a:pt x="134861" y="0"/>
                  <a:pt x="173799" y="38938"/>
                  <a:pt x="173799" y="86900"/>
                </a:cubicBezTo>
                <a:cubicBezTo>
                  <a:pt x="173799" y="134861"/>
                  <a:pt x="134861" y="173799"/>
                  <a:pt x="86900" y="173799"/>
                </a:cubicBezTo>
                <a:cubicBezTo>
                  <a:pt x="38938" y="173799"/>
                  <a:pt x="0" y="134861"/>
                  <a:pt x="0" y="869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7033021" y="2042138"/>
            <a:ext cx="1703230" cy="278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2" b="1" dirty="0">
                <a:solidFill>
                  <a:srgbClr val="FF6B6B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КРИТИЧЕСКИЙ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33021" y="2320217"/>
            <a:ext cx="1659780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Угол устойчивости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939086" y="2094278"/>
            <a:ext cx="729956" cy="347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3" b="1" dirty="0">
                <a:solidFill>
                  <a:srgbClr val="FF6B6B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&lt; 8°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511624" y="2598295"/>
            <a:ext cx="4996721" cy="903755"/>
          </a:xfrm>
          <a:custGeom>
            <a:avLst/>
            <a:gdLst/>
            <a:ahLst/>
            <a:cxnLst/>
            <a:rect l="l" t="t" r="r" b="b"/>
            <a:pathLst>
              <a:path w="4996721" h="903755">
                <a:moveTo>
                  <a:pt x="69517" y="0"/>
                </a:moveTo>
                <a:lnTo>
                  <a:pt x="4927204" y="0"/>
                </a:lnTo>
                <a:cubicBezTo>
                  <a:pt x="4965598" y="0"/>
                  <a:pt x="4996721" y="31124"/>
                  <a:pt x="4996721" y="69517"/>
                </a:cubicBezTo>
                <a:lnTo>
                  <a:pt x="4996721" y="834238"/>
                </a:lnTo>
                <a:cubicBezTo>
                  <a:pt x="4996721" y="872631"/>
                  <a:pt x="4965598" y="903755"/>
                  <a:pt x="4927204" y="903755"/>
                </a:cubicBezTo>
                <a:lnTo>
                  <a:pt x="69517" y="903755"/>
                </a:lnTo>
                <a:cubicBezTo>
                  <a:pt x="31124" y="903755"/>
                  <a:pt x="0" y="872631"/>
                  <a:pt x="0" y="834238"/>
                </a:cubicBezTo>
                <a:lnTo>
                  <a:pt x="0" y="69517"/>
                </a:lnTo>
                <a:cubicBezTo>
                  <a:pt x="0" y="31124"/>
                  <a:pt x="31124" y="0"/>
                  <a:pt x="69517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37" name="Text 35"/>
          <p:cNvSpPr/>
          <p:nvPr/>
        </p:nvSpPr>
        <p:spPr>
          <a:xfrm>
            <a:off x="6615903" y="2702574"/>
            <a:ext cx="4848992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Условие:</a:t>
            </a:r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При массе &gt; 800 кг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633283" y="2989343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>
                <a:moveTo>
                  <a:pt x="69520" y="139039"/>
                </a:moveTo>
                <a:cubicBezTo>
                  <a:pt x="107889" y="139039"/>
                  <a:pt x="139039" y="107889"/>
                  <a:pt x="139039" y="69520"/>
                </a:cubicBezTo>
                <a:cubicBezTo>
                  <a:pt x="139039" y="31151"/>
                  <a:pt x="107889" y="0"/>
                  <a:pt x="69520" y="0"/>
                </a:cubicBezTo>
                <a:cubicBezTo>
                  <a:pt x="31151" y="0"/>
                  <a:pt x="0" y="31151"/>
                  <a:pt x="0" y="69520"/>
                </a:cubicBezTo>
                <a:cubicBezTo>
                  <a:pt x="0" y="107889"/>
                  <a:pt x="31151" y="139039"/>
                  <a:pt x="69520" y="139039"/>
                </a:cubicBezTo>
                <a:close/>
                <a:moveTo>
                  <a:pt x="45351" y="45351"/>
                </a:moveTo>
                <a:cubicBezTo>
                  <a:pt x="47903" y="42798"/>
                  <a:pt x="52031" y="42798"/>
                  <a:pt x="54557" y="45351"/>
                </a:cubicBezTo>
                <a:lnTo>
                  <a:pt x="69492" y="60287"/>
                </a:lnTo>
                <a:lnTo>
                  <a:pt x="84428" y="45351"/>
                </a:lnTo>
                <a:cubicBezTo>
                  <a:pt x="86981" y="42798"/>
                  <a:pt x="91109" y="42798"/>
                  <a:pt x="93634" y="45351"/>
                </a:cubicBezTo>
                <a:cubicBezTo>
                  <a:pt x="96160" y="47903"/>
                  <a:pt x="96187" y="52031"/>
                  <a:pt x="93634" y="54557"/>
                </a:cubicBezTo>
                <a:lnTo>
                  <a:pt x="78698" y="69492"/>
                </a:lnTo>
                <a:lnTo>
                  <a:pt x="93634" y="84428"/>
                </a:lnTo>
                <a:cubicBezTo>
                  <a:pt x="96187" y="86981"/>
                  <a:pt x="96187" y="91109"/>
                  <a:pt x="93634" y="93634"/>
                </a:cubicBezTo>
                <a:cubicBezTo>
                  <a:pt x="91082" y="96160"/>
                  <a:pt x="86954" y="96187"/>
                  <a:pt x="84428" y="93634"/>
                </a:cubicBezTo>
                <a:lnTo>
                  <a:pt x="69492" y="78698"/>
                </a:lnTo>
                <a:lnTo>
                  <a:pt x="54557" y="93634"/>
                </a:lnTo>
                <a:cubicBezTo>
                  <a:pt x="52004" y="96187"/>
                  <a:pt x="47876" y="96187"/>
                  <a:pt x="45351" y="93634"/>
                </a:cubicBezTo>
                <a:cubicBezTo>
                  <a:pt x="42825" y="91082"/>
                  <a:pt x="42798" y="86954"/>
                  <a:pt x="45351" y="84428"/>
                </a:cubicBezTo>
                <a:lnTo>
                  <a:pt x="60287" y="69492"/>
                </a:lnTo>
                <a:lnTo>
                  <a:pt x="45351" y="54557"/>
                </a:lnTo>
                <a:cubicBezTo>
                  <a:pt x="42798" y="52004"/>
                  <a:pt x="42798" y="47876"/>
                  <a:pt x="45351" y="45351"/>
                </a:cubicBezTo>
                <a:close/>
              </a:path>
            </a:pathLst>
          </a:custGeom>
          <a:solidFill>
            <a:srgbClr val="FF6B6B"/>
          </a:solidFill>
          <a:ln/>
        </p:spPr>
      </p:sp>
      <p:sp>
        <p:nvSpPr>
          <p:cNvPr id="39" name="Text 37"/>
          <p:cNvSpPr/>
          <p:nvPr/>
        </p:nvSpPr>
        <p:spPr>
          <a:xfrm>
            <a:off x="6837271" y="2945893"/>
            <a:ext cx="4636314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FF6B6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ЗАПРЕТ МОНТАЖА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615903" y="3223971"/>
            <a:ext cx="4848992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Высокий риск потери устойчивости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63895" y="3771438"/>
            <a:ext cx="5292180" cy="1512051"/>
          </a:xfrm>
          <a:custGeom>
            <a:avLst/>
            <a:gdLst/>
            <a:ahLst/>
            <a:cxnLst/>
            <a:rect l="l" t="t" r="r" b="b"/>
            <a:pathLst>
              <a:path w="5292180" h="1512051">
                <a:moveTo>
                  <a:pt x="69524" y="0"/>
                </a:moveTo>
                <a:lnTo>
                  <a:pt x="5222655" y="0"/>
                </a:lnTo>
                <a:cubicBezTo>
                  <a:pt x="5261053" y="0"/>
                  <a:pt x="5292180" y="31127"/>
                  <a:pt x="5292180" y="69524"/>
                </a:cubicBezTo>
                <a:lnTo>
                  <a:pt x="5292180" y="1442527"/>
                </a:lnTo>
                <a:cubicBezTo>
                  <a:pt x="5292180" y="1480924"/>
                  <a:pt x="5261053" y="1512051"/>
                  <a:pt x="5222655" y="1512051"/>
                </a:cubicBezTo>
                <a:lnTo>
                  <a:pt x="69524" y="1512051"/>
                </a:lnTo>
                <a:cubicBezTo>
                  <a:pt x="31127" y="1512051"/>
                  <a:pt x="0" y="1480924"/>
                  <a:pt x="0" y="1442527"/>
                </a:cubicBezTo>
                <a:lnTo>
                  <a:pt x="0" y="69524"/>
                </a:lnTo>
                <a:cubicBezTo>
                  <a:pt x="0" y="31127"/>
                  <a:pt x="31127" y="0"/>
                  <a:pt x="69524" y="0"/>
                </a:cubicBezTo>
                <a:close/>
              </a:path>
            </a:pathLst>
          </a:custGeom>
          <a:gradFill rotWithShape="1" flip="none">
            <a:gsLst>
              <a:gs pos="0">
                <a:srgbClr val="FFE66D">
                  <a:alpha val="30000"/>
                </a:srgbClr>
              </a:gs>
              <a:gs pos="100000">
                <a:srgbClr val="FFE66D">
                  <a:alpha val="10000"/>
                </a:srgbClr>
              </a:gs>
            </a:gsLst>
            <a:lin ang="0" scaled="1"/>
          </a:gradFill>
          <a:ln w="25400">
            <a:solidFill>
              <a:srgbClr val="FFE66D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511624" y="3936547"/>
            <a:ext cx="417118" cy="417118"/>
          </a:xfrm>
          <a:custGeom>
            <a:avLst/>
            <a:gdLst/>
            <a:ahLst/>
            <a:cxnLst/>
            <a:rect l="l" t="t" r="r" b="b"/>
            <a:pathLst>
              <a:path w="417118" h="417118">
                <a:moveTo>
                  <a:pt x="208559" y="0"/>
                </a:moveTo>
                <a:lnTo>
                  <a:pt x="208559" y="0"/>
                </a:lnTo>
                <a:cubicBezTo>
                  <a:pt x="323666" y="0"/>
                  <a:pt x="417118" y="93452"/>
                  <a:pt x="417118" y="208559"/>
                </a:cubicBezTo>
                <a:lnTo>
                  <a:pt x="417118" y="208559"/>
                </a:lnTo>
                <a:cubicBezTo>
                  <a:pt x="417118" y="323666"/>
                  <a:pt x="323666" y="417118"/>
                  <a:pt x="208559" y="417118"/>
                </a:cubicBezTo>
                <a:lnTo>
                  <a:pt x="208559" y="417118"/>
                </a:lnTo>
                <a:cubicBezTo>
                  <a:pt x="93452" y="417118"/>
                  <a:pt x="0" y="323666"/>
                  <a:pt x="0" y="208559"/>
                </a:cubicBezTo>
                <a:lnTo>
                  <a:pt x="0" y="208559"/>
                </a:lnTo>
                <a:cubicBezTo>
                  <a:pt x="0" y="93452"/>
                  <a:pt x="93452" y="0"/>
                  <a:pt x="208559" y="0"/>
                </a:cubicBez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3" name="Shape 41"/>
          <p:cNvSpPr/>
          <p:nvPr/>
        </p:nvSpPr>
        <p:spPr>
          <a:xfrm>
            <a:off x="6633283" y="4058207"/>
            <a:ext cx="173799" cy="173799"/>
          </a:xfrm>
          <a:custGeom>
            <a:avLst/>
            <a:gdLst/>
            <a:ahLst/>
            <a:cxnLst/>
            <a:rect l="l" t="t" r="r" b="b"/>
            <a:pathLst>
              <a:path w="173799" h="173799">
                <a:moveTo>
                  <a:pt x="86900" y="0"/>
                </a:moveTo>
                <a:cubicBezTo>
                  <a:pt x="91889" y="0"/>
                  <a:pt x="96472" y="2750"/>
                  <a:pt x="98848" y="7128"/>
                </a:cubicBezTo>
                <a:lnTo>
                  <a:pt x="172170" y="142909"/>
                </a:lnTo>
                <a:cubicBezTo>
                  <a:pt x="174444" y="147118"/>
                  <a:pt x="174342" y="152210"/>
                  <a:pt x="171898" y="156317"/>
                </a:cubicBezTo>
                <a:cubicBezTo>
                  <a:pt x="169454" y="160425"/>
                  <a:pt x="165007" y="162937"/>
                  <a:pt x="160221" y="162937"/>
                </a:cubicBezTo>
                <a:lnTo>
                  <a:pt x="13578" y="162937"/>
                </a:lnTo>
                <a:cubicBezTo>
                  <a:pt x="8792" y="162937"/>
                  <a:pt x="4379" y="160425"/>
                  <a:pt x="1901" y="156317"/>
                </a:cubicBezTo>
                <a:cubicBezTo>
                  <a:pt x="-577" y="152210"/>
                  <a:pt x="-645" y="147118"/>
                  <a:pt x="1629" y="142909"/>
                </a:cubicBezTo>
                <a:lnTo>
                  <a:pt x="74951" y="7128"/>
                </a:lnTo>
                <a:cubicBezTo>
                  <a:pt x="77327" y="2750"/>
                  <a:pt x="81910" y="0"/>
                  <a:pt x="86900" y="0"/>
                </a:cubicBezTo>
                <a:close/>
                <a:moveTo>
                  <a:pt x="86900" y="57028"/>
                </a:moveTo>
                <a:cubicBezTo>
                  <a:pt x="82385" y="57028"/>
                  <a:pt x="78753" y="60660"/>
                  <a:pt x="78753" y="65175"/>
                </a:cubicBezTo>
                <a:lnTo>
                  <a:pt x="78753" y="103193"/>
                </a:lnTo>
                <a:cubicBezTo>
                  <a:pt x="78753" y="107708"/>
                  <a:pt x="82385" y="111340"/>
                  <a:pt x="86900" y="111340"/>
                </a:cubicBezTo>
                <a:cubicBezTo>
                  <a:pt x="91414" y="111340"/>
                  <a:pt x="95046" y="107708"/>
                  <a:pt x="95046" y="103193"/>
                </a:cubicBezTo>
                <a:lnTo>
                  <a:pt x="95046" y="65175"/>
                </a:lnTo>
                <a:cubicBezTo>
                  <a:pt x="95046" y="60660"/>
                  <a:pt x="91414" y="57028"/>
                  <a:pt x="86900" y="57028"/>
                </a:cubicBezTo>
                <a:close/>
                <a:moveTo>
                  <a:pt x="95963" y="130349"/>
                </a:moveTo>
                <a:cubicBezTo>
                  <a:pt x="96169" y="126985"/>
                  <a:pt x="94491" y="123784"/>
                  <a:pt x="91607" y="122040"/>
                </a:cubicBezTo>
                <a:cubicBezTo>
                  <a:pt x="88723" y="120295"/>
                  <a:pt x="85110" y="120295"/>
                  <a:pt x="82226" y="122040"/>
                </a:cubicBezTo>
                <a:cubicBezTo>
                  <a:pt x="79342" y="123784"/>
                  <a:pt x="77664" y="126985"/>
                  <a:pt x="77870" y="130349"/>
                </a:cubicBezTo>
                <a:cubicBezTo>
                  <a:pt x="77664" y="133713"/>
                  <a:pt x="79342" y="136914"/>
                  <a:pt x="82226" y="138659"/>
                </a:cubicBezTo>
                <a:cubicBezTo>
                  <a:pt x="85110" y="140403"/>
                  <a:pt x="88723" y="140403"/>
                  <a:pt x="91607" y="138659"/>
                </a:cubicBezTo>
                <a:cubicBezTo>
                  <a:pt x="94491" y="136914"/>
                  <a:pt x="96169" y="133713"/>
                  <a:pt x="95963" y="130349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4" name="Text 42"/>
          <p:cNvSpPr/>
          <p:nvPr/>
        </p:nvSpPr>
        <p:spPr>
          <a:xfrm>
            <a:off x="7033021" y="3919167"/>
            <a:ext cx="1190523" cy="278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2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РАБОЧИЙ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7033021" y="4197246"/>
            <a:ext cx="1147073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Угол устойчивости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0540977" y="3988687"/>
            <a:ext cx="1103624" cy="3128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53" b="1" dirty="0">
                <a:solidFill>
                  <a:srgbClr val="FFE66D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8° – 10°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511624" y="4475324"/>
            <a:ext cx="4996721" cy="660436"/>
          </a:xfrm>
          <a:custGeom>
            <a:avLst/>
            <a:gdLst/>
            <a:ahLst/>
            <a:cxnLst/>
            <a:rect l="l" t="t" r="r" b="b"/>
            <a:pathLst>
              <a:path w="4996721" h="660436">
                <a:moveTo>
                  <a:pt x="69518" y="0"/>
                </a:moveTo>
                <a:lnTo>
                  <a:pt x="4927204" y="0"/>
                </a:lnTo>
                <a:cubicBezTo>
                  <a:pt x="4965597" y="0"/>
                  <a:pt x="4996721" y="31124"/>
                  <a:pt x="4996721" y="69518"/>
                </a:cubicBezTo>
                <a:lnTo>
                  <a:pt x="4996721" y="590919"/>
                </a:lnTo>
                <a:cubicBezTo>
                  <a:pt x="4996721" y="629312"/>
                  <a:pt x="4965597" y="660436"/>
                  <a:pt x="4927204" y="660436"/>
                </a:cubicBezTo>
                <a:lnTo>
                  <a:pt x="69518" y="660436"/>
                </a:lnTo>
                <a:cubicBezTo>
                  <a:pt x="31124" y="660436"/>
                  <a:pt x="0" y="629312"/>
                  <a:pt x="0" y="590919"/>
                </a:cubicBezTo>
                <a:lnTo>
                  <a:pt x="0" y="69518"/>
                </a:lnTo>
                <a:cubicBezTo>
                  <a:pt x="0" y="31150"/>
                  <a:pt x="31150" y="0"/>
                  <a:pt x="69518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48" name="Shape 46"/>
          <p:cNvSpPr/>
          <p:nvPr/>
        </p:nvSpPr>
        <p:spPr>
          <a:xfrm>
            <a:off x="6650663" y="4623053"/>
            <a:ext cx="104279" cy="139039"/>
          </a:xfrm>
          <a:custGeom>
            <a:avLst/>
            <a:gdLst/>
            <a:ahLst/>
            <a:cxnLst/>
            <a:rect l="l" t="t" r="r" b="b"/>
            <a:pathLst>
              <a:path w="104279" h="139039">
                <a:moveTo>
                  <a:pt x="84564" y="8690"/>
                </a:moveTo>
                <a:lnTo>
                  <a:pt x="86900" y="8690"/>
                </a:lnTo>
                <a:cubicBezTo>
                  <a:pt x="96486" y="8690"/>
                  <a:pt x="104279" y="16484"/>
                  <a:pt x="104279" y="26070"/>
                </a:cubicBezTo>
                <a:lnTo>
                  <a:pt x="104279" y="121659"/>
                </a:lnTo>
                <a:cubicBezTo>
                  <a:pt x="104279" y="131245"/>
                  <a:pt x="96486" y="139039"/>
                  <a:pt x="86900" y="139039"/>
                </a:cubicBezTo>
                <a:lnTo>
                  <a:pt x="17380" y="139039"/>
                </a:lnTo>
                <a:cubicBezTo>
                  <a:pt x="7794" y="139039"/>
                  <a:pt x="0" y="131245"/>
                  <a:pt x="0" y="121659"/>
                </a:cubicBezTo>
                <a:lnTo>
                  <a:pt x="0" y="26070"/>
                </a:lnTo>
                <a:cubicBezTo>
                  <a:pt x="0" y="16484"/>
                  <a:pt x="7794" y="8690"/>
                  <a:pt x="17380" y="8690"/>
                </a:cubicBezTo>
                <a:lnTo>
                  <a:pt x="19715" y="8690"/>
                </a:lnTo>
                <a:cubicBezTo>
                  <a:pt x="22702" y="3503"/>
                  <a:pt x="28324" y="0"/>
                  <a:pt x="34760" y="0"/>
                </a:cubicBezTo>
                <a:lnTo>
                  <a:pt x="69520" y="0"/>
                </a:lnTo>
                <a:cubicBezTo>
                  <a:pt x="75956" y="0"/>
                  <a:pt x="81577" y="3503"/>
                  <a:pt x="84564" y="8690"/>
                </a:cubicBezTo>
                <a:close/>
                <a:moveTo>
                  <a:pt x="67347" y="30415"/>
                </a:moveTo>
                <a:cubicBezTo>
                  <a:pt x="70959" y="30415"/>
                  <a:pt x="73865" y="27509"/>
                  <a:pt x="73865" y="23897"/>
                </a:cubicBezTo>
                <a:cubicBezTo>
                  <a:pt x="73865" y="20286"/>
                  <a:pt x="70959" y="17380"/>
                  <a:pt x="67347" y="17380"/>
                </a:cubicBezTo>
                <a:lnTo>
                  <a:pt x="36932" y="17380"/>
                </a:lnTo>
                <a:cubicBezTo>
                  <a:pt x="33321" y="17380"/>
                  <a:pt x="30415" y="20286"/>
                  <a:pt x="30415" y="23897"/>
                </a:cubicBezTo>
                <a:cubicBezTo>
                  <a:pt x="30415" y="27509"/>
                  <a:pt x="33321" y="30415"/>
                  <a:pt x="36932" y="30415"/>
                </a:cubicBezTo>
                <a:lnTo>
                  <a:pt x="67347" y="30415"/>
                </a:lnTo>
                <a:close/>
                <a:moveTo>
                  <a:pt x="75059" y="70796"/>
                </a:moveTo>
                <a:cubicBezTo>
                  <a:pt x="76960" y="67754"/>
                  <a:pt x="76037" y="63735"/>
                  <a:pt x="72996" y="61807"/>
                </a:cubicBezTo>
                <a:cubicBezTo>
                  <a:pt x="69954" y="59879"/>
                  <a:pt x="65935" y="60830"/>
                  <a:pt x="64007" y="63871"/>
                </a:cubicBezTo>
                <a:lnTo>
                  <a:pt x="47333" y="90566"/>
                </a:lnTo>
                <a:lnTo>
                  <a:pt x="40001" y="80789"/>
                </a:lnTo>
                <a:cubicBezTo>
                  <a:pt x="37828" y="77911"/>
                  <a:pt x="33755" y="77313"/>
                  <a:pt x="30876" y="79486"/>
                </a:cubicBezTo>
                <a:cubicBezTo>
                  <a:pt x="27998" y="81658"/>
                  <a:pt x="27400" y="85732"/>
                  <a:pt x="29573" y="88610"/>
                </a:cubicBezTo>
                <a:lnTo>
                  <a:pt x="42608" y="105990"/>
                </a:lnTo>
                <a:cubicBezTo>
                  <a:pt x="43884" y="107701"/>
                  <a:pt x="45948" y="108679"/>
                  <a:pt x="48093" y="108597"/>
                </a:cubicBezTo>
                <a:cubicBezTo>
                  <a:pt x="50239" y="108516"/>
                  <a:pt x="52194" y="107375"/>
                  <a:pt x="53335" y="105529"/>
                </a:cubicBezTo>
                <a:lnTo>
                  <a:pt x="75059" y="70769"/>
                </a:lnTo>
                <a:close/>
              </a:path>
            </a:pathLst>
          </a:custGeom>
          <a:solidFill>
            <a:srgbClr val="FFE66D"/>
          </a:solidFill>
          <a:ln/>
        </p:spPr>
      </p:sp>
      <p:sp>
        <p:nvSpPr>
          <p:cNvPr id="49" name="Text 47"/>
          <p:cNvSpPr/>
          <p:nvPr/>
        </p:nvSpPr>
        <p:spPr>
          <a:xfrm>
            <a:off x="6837271" y="4579604"/>
            <a:ext cx="4636314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FFE66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ТРЕБУЕТСЯ ПОДТВЕРЖДЕНИЕ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615903" y="4857682"/>
            <a:ext cx="4848992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Проверка анкерования и балласта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63895" y="5405149"/>
            <a:ext cx="5292180" cy="1268733"/>
          </a:xfrm>
          <a:custGeom>
            <a:avLst/>
            <a:gdLst/>
            <a:ahLst/>
            <a:cxnLst/>
            <a:rect l="l" t="t" r="r" b="b"/>
            <a:pathLst>
              <a:path w="5292180" h="1268733">
                <a:moveTo>
                  <a:pt x="69514" y="0"/>
                </a:moveTo>
                <a:lnTo>
                  <a:pt x="5222666" y="0"/>
                </a:lnTo>
                <a:cubicBezTo>
                  <a:pt x="5261057" y="0"/>
                  <a:pt x="5292180" y="31122"/>
                  <a:pt x="5292180" y="69514"/>
                </a:cubicBezTo>
                <a:lnTo>
                  <a:pt x="5292180" y="1199219"/>
                </a:lnTo>
                <a:cubicBezTo>
                  <a:pt x="5292180" y="1237610"/>
                  <a:pt x="5261057" y="1268733"/>
                  <a:pt x="5222666" y="1268733"/>
                </a:cubicBezTo>
                <a:lnTo>
                  <a:pt x="69514" y="1268733"/>
                </a:lnTo>
                <a:cubicBezTo>
                  <a:pt x="31148" y="1268733"/>
                  <a:pt x="0" y="1237585"/>
                  <a:pt x="0" y="1199219"/>
                </a:cubicBezTo>
                <a:lnTo>
                  <a:pt x="0" y="69514"/>
                </a:lnTo>
                <a:cubicBezTo>
                  <a:pt x="0" y="31148"/>
                  <a:pt x="31148" y="0"/>
                  <a:pt x="69514" y="0"/>
                </a:cubicBezTo>
                <a:close/>
              </a:path>
            </a:pathLst>
          </a:custGeom>
          <a:gradFill rotWithShape="1" flip="none">
            <a:gsLst>
              <a:gs pos="0">
                <a:srgbClr val="4ECDC4">
                  <a:alpha val="30000"/>
                </a:srgbClr>
              </a:gs>
              <a:gs pos="100000">
                <a:srgbClr val="4ECDC4">
                  <a:alpha val="10000"/>
                </a:srgbClr>
              </a:gs>
            </a:gsLst>
            <a:lin ang="0" scaled="1"/>
          </a:gradFill>
          <a:ln w="25400">
            <a:solidFill>
              <a:srgbClr val="4ECDC4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6511624" y="5570258"/>
            <a:ext cx="417118" cy="417118"/>
          </a:xfrm>
          <a:custGeom>
            <a:avLst/>
            <a:gdLst/>
            <a:ahLst/>
            <a:cxnLst/>
            <a:rect l="l" t="t" r="r" b="b"/>
            <a:pathLst>
              <a:path w="417118" h="417118">
                <a:moveTo>
                  <a:pt x="208559" y="0"/>
                </a:moveTo>
                <a:lnTo>
                  <a:pt x="208559" y="0"/>
                </a:lnTo>
                <a:cubicBezTo>
                  <a:pt x="323666" y="0"/>
                  <a:pt x="417118" y="93452"/>
                  <a:pt x="417118" y="208559"/>
                </a:cubicBezTo>
                <a:lnTo>
                  <a:pt x="417118" y="208559"/>
                </a:lnTo>
                <a:cubicBezTo>
                  <a:pt x="417118" y="323666"/>
                  <a:pt x="323666" y="417118"/>
                  <a:pt x="208559" y="417118"/>
                </a:cubicBezTo>
                <a:lnTo>
                  <a:pt x="208559" y="417118"/>
                </a:lnTo>
                <a:cubicBezTo>
                  <a:pt x="93452" y="417118"/>
                  <a:pt x="0" y="323666"/>
                  <a:pt x="0" y="208559"/>
                </a:cubicBezTo>
                <a:lnTo>
                  <a:pt x="0" y="208559"/>
                </a:lnTo>
                <a:cubicBezTo>
                  <a:pt x="0" y="93452"/>
                  <a:pt x="93452" y="0"/>
                  <a:pt x="208559" y="0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3" name="Shape 51"/>
          <p:cNvSpPr/>
          <p:nvPr/>
        </p:nvSpPr>
        <p:spPr>
          <a:xfrm>
            <a:off x="6633283" y="5691917"/>
            <a:ext cx="173799" cy="173799"/>
          </a:xfrm>
          <a:custGeom>
            <a:avLst/>
            <a:gdLst/>
            <a:ahLst/>
            <a:cxnLst/>
            <a:rect l="l" t="t" r="r" b="b"/>
            <a:pathLst>
              <a:path w="173799" h="173799">
                <a:moveTo>
                  <a:pt x="86900" y="173799"/>
                </a:moveTo>
                <a:cubicBezTo>
                  <a:pt x="134861" y="173799"/>
                  <a:pt x="173799" y="134861"/>
                  <a:pt x="173799" y="86900"/>
                </a:cubicBezTo>
                <a:cubicBezTo>
                  <a:pt x="173799" y="38938"/>
                  <a:pt x="134861" y="0"/>
                  <a:pt x="86900" y="0"/>
                </a:cubicBezTo>
                <a:cubicBezTo>
                  <a:pt x="38938" y="0"/>
                  <a:pt x="0" y="38938"/>
                  <a:pt x="0" y="86900"/>
                </a:cubicBezTo>
                <a:cubicBezTo>
                  <a:pt x="0" y="134861"/>
                  <a:pt x="38938" y="173799"/>
                  <a:pt x="86900" y="173799"/>
                </a:cubicBezTo>
                <a:close/>
                <a:moveTo>
                  <a:pt x="115549" y="72201"/>
                </a:moveTo>
                <a:lnTo>
                  <a:pt x="88393" y="115651"/>
                </a:lnTo>
                <a:cubicBezTo>
                  <a:pt x="86967" y="117925"/>
                  <a:pt x="84523" y="119351"/>
                  <a:pt x="81842" y="119487"/>
                </a:cubicBezTo>
                <a:cubicBezTo>
                  <a:pt x="79160" y="119623"/>
                  <a:pt x="76580" y="118401"/>
                  <a:pt x="74985" y="116228"/>
                </a:cubicBezTo>
                <a:lnTo>
                  <a:pt x="58691" y="94503"/>
                </a:lnTo>
                <a:cubicBezTo>
                  <a:pt x="55975" y="90905"/>
                  <a:pt x="56722" y="85813"/>
                  <a:pt x="60320" y="83098"/>
                </a:cubicBezTo>
                <a:cubicBezTo>
                  <a:pt x="63919" y="80382"/>
                  <a:pt x="69010" y="81129"/>
                  <a:pt x="71726" y="84727"/>
                </a:cubicBezTo>
                <a:lnTo>
                  <a:pt x="80891" y="96947"/>
                </a:lnTo>
                <a:lnTo>
                  <a:pt x="101734" y="63579"/>
                </a:lnTo>
                <a:cubicBezTo>
                  <a:pt x="104110" y="59777"/>
                  <a:pt x="109134" y="58589"/>
                  <a:pt x="112969" y="60999"/>
                </a:cubicBezTo>
                <a:cubicBezTo>
                  <a:pt x="116805" y="63409"/>
                  <a:pt x="117959" y="68399"/>
                  <a:pt x="115549" y="7223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4" name="Text 52"/>
          <p:cNvSpPr/>
          <p:nvPr/>
        </p:nvSpPr>
        <p:spPr>
          <a:xfrm>
            <a:off x="7033021" y="5552878"/>
            <a:ext cx="1598951" cy="2780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2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БЕЗОПАСНАЯ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7033021" y="5830957"/>
            <a:ext cx="1555501" cy="173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8" dirty="0">
                <a:solidFill>
                  <a:srgbClr val="E0E2E5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Угол устойчивости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0754492" y="5605018"/>
            <a:ext cx="912445" cy="3475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63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&gt; 10°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511624" y="6109035"/>
            <a:ext cx="4996721" cy="417118"/>
          </a:xfrm>
          <a:custGeom>
            <a:avLst/>
            <a:gdLst/>
            <a:ahLst/>
            <a:cxnLst/>
            <a:rect l="l" t="t" r="r" b="b"/>
            <a:pathLst>
              <a:path w="4996721" h="417118">
                <a:moveTo>
                  <a:pt x="69521" y="0"/>
                </a:moveTo>
                <a:lnTo>
                  <a:pt x="4927200" y="0"/>
                </a:lnTo>
                <a:cubicBezTo>
                  <a:pt x="4965596" y="0"/>
                  <a:pt x="4996721" y="31126"/>
                  <a:pt x="4996721" y="69521"/>
                </a:cubicBezTo>
                <a:lnTo>
                  <a:pt x="4996721" y="347597"/>
                </a:lnTo>
                <a:cubicBezTo>
                  <a:pt x="4996721" y="385992"/>
                  <a:pt x="4965596" y="417118"/>
                  <a:pt x="4927200" y="417118"/>
                </a:cubicBezTo>
                <a:lnTo>
                  <a:pt x="69521" y="417118"/>
                </a:lnTo>
                <a:cubicBezTo>
                  <a:pt x="31151" y="417118"/>
                  <a:pt x="0" y="385966"/>
                  <a:pt x="0" y="347597"/>
                </a:cubicBezTo>
                <a:lnTo>
                  <a:pt x="0" y="69521"/>
                </a:lnTo>
                <a:cubicBezTo>
                  <a:pt x="0" y="31151"/>
                  <a:pt x="31151" y="0"/>
                  <a:pt x="69521" y="0"/>
                </a:cubicBezTo>
                <a:close/>
              </a:path>
            </a:pathLst>
          </a:custGeom>
          <a:solidFill>
            <a:srgbClr val="1A1D21"/>
          </a:solidFill>
          <a:ln/>
        </p:spPr>
      </p:sp>
      <p:sp>
        <p:nvSpPr>
          <p:cNvPr id="58" name="Shape 56"/>
          <p:cNvSpPr/>
          <p:nvPr/>
        </p:nvSpPr>
        <p:spPr>
          <a:xfrm>
            <a:off x="6633283" y="6256764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>
                <a:moveTo>
                  <a:pt x="69520" y="139039"/>
                </a:moveTo>
                <a:cubicBezTo>
                  <a:pt x="107889" y="139039"/>
                  <a:pt x="139039" y="107889"/>
                  <a:pt x="139039" y="69520"/>
                </a:cubicBezTo>
                <a:cubicBezTo>
                  <a:pt x="139039" y="31151"/>
                  <a:pt x="107889" y="0"/>
                  <a:pt x="69520" y="0"/>
                </a:cubicBezTo>
                <a:cubicBezTo>
                  <a:pt x="31151" y="0"/>
                  <a:pt x="0" y="31151"/>
                  <a:pt x="0" y="69520"/>
                </a:cubicBezTo>
                <a:cubicBezTo>
                  <a:pt x="0" y="107889"/>
                  <a:pt x="31151" y="139039"/>
                  <a:pt x="69520" y="139039"/>
                </a:cubicBezTo>
                <a:close/>
                <a:moveTo>
                  <a:pt x="92439" y="57761"/>
                </a:moveTo>
                <a:lnTo>
                  <a:pt x="70714" y="92521"/>
                </a:lnTo>
                <a:cubicBezTo>
                  <a:pt x="69574" y="94340"/>
                  <a:pt x="67619" y="95481"/>
                  <a:pt x="65473" y="95589"/>
                </a:cubicBezTo>
                <a:cubicBezTo>
                  <a:pt x="63328" y="95698"/>
                  <a:pt x="61264" y="94720"/>
                  <a:pt x="59988" y="92982"/>
                </a:cubicBezTo>
                <a:lnTo>
                  <a:pt x="46953" y="75603"/>
                </a:lnTo>
                <a:cubicBezTo>
                  <a:pt x="44780" y="72724"/>
                  <a:pt x="45378" y="68651"/>
                  <a:pt x="48256" y="66478"/>
                </a:cubicBezTo>
                <a:cubicBezTo>
                  <a:pt x="51135" y="64306"/>
                  <a:pt x="55208" y="64903"/>
                  <a:pt x="57381" y="67782"/>
                </a:cubicBezTo>
                <a:lnTo>
                  <a:pt x="64713" y="77558"/>
                </a:lnTo>
                <a:lnTo>
                  <a:pt x="81387" y="50863"/>
                </a:lnTo>
                <a:cubicBezTo>
                  <a:pt x="83288" y="47822"/>
                  <a:pt x="87307" y="46871"/>
                  <a:pt x="90375" y="48800"/>
                </a:cubicBezTo>
                <a:cubicBezTo>
                  <a:pt x="93444" y="50728"/>
                  <a:pt x="94367" y="54720"/>
                  <a:pt x="92439" y="57788"/>
                </a:cubicBezTo>
                <a:close/>
              </a:path>
            </a:pathLst>
          </a:custGeom>
          <a:solidFill>
            <a:srgbClr val="4ECDC4"/>
          </a:solidFill>
          <a:ln/>
        </p:spPr>
      </p:sp>
      <p:sp>
        <p:nvSpPr>
          <p:cNvPr id="59" name="Text 57"/>
          <p:cNvSpPr/>
          <p:nvPr/>
        </p:nvSpPr>
        <p:spPr>
          <a:xfrm>
            <a:off x="6837271" y="6213314"/>
            <a:ext cx="4636314" cy="208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95" b="1" dirty="0">
                <a:solidFill>
                  <a:srgbClr val="4ECDC4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ДОПУСК К ЭКСПЛУАТАЦИИ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D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A1D21"/>
              </a:gs>
              <a:gs pos="50000">
                <a:srgbClr val="2C3036"/>
              </a:gs>
              <a:gs pos="100000">
                <a:srgbClr val="1A1D21"/>
              </a:gs>
            </a:gsLst>
            <a:lin ang="2700000" scaled="1"/>
          </a:gradFill>
          <a:ln/>
        </p:spPr>
      </p:sp>
      <p:sp>
        <p:nvSpPr>
          <p:cNvPr id="3" name="Shape 1"/>
          <p:cNvSpPr/>
          <p:nvPr/>
        </p:nvSpPr>
        <p:spPr>
          <a:xfrm>
            <a:off x="390525" y="1207294"/>
            <a:ext cx="1152525" cy="847725"/>
          </a:xfrm>
          <a:custGeom>
            <a:avLst/>
            <a:gdLst/>
            <a:ahLst/>
            <a:cxnLst/>
            <a:rect l="l" t="t" r="r" b="b"/>
            <a:pathLst>
              <a:path w="1152525" h="847725">
                <a:moveTo>
                  <a:pt x="76202" y="0"/>
                </a:moveTo>
                <a:lnTo>
                  <a:pt x="1076323" y="0"/>
                </a:lnTo>
                <a:cubicBezTo>
                  <a:pt x="1118380" y="0"/>
                  <a:pt x="1152525" y="34145"/>
                  <a:pt x="1152525" y="76202"/>
                </a:cubicBezTo>
                <a:lnTo>
                  <a:pt x="1152525" y="771523"/>
                </a:lnTo>
                <a:cubicBezTo>
                  <a:pt x="1152525" y="813580"/>
                  <a:pt x="1118380" y="847725"/>
                  <a:pt x="1076323" y="847725"/>
                </a:cubicBezTo>
                <a:lnTo>
                  <a:pt x="76202" y="847725"/>
                </a:lnTo>
                <a:cubicBezTo>
                  <a:pt x="34145" y="847725"/>
                  <a:pt x="0" y="813580"/>
                  <a:pt x="0" y="771523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4ECDC4">
              <a:alpha val="20000"/>
            </a:srgbClr>
          </a:solidFill>
          <a:ln w="25400">
            <a:solidFill>
              <a:srgbClr val="4ECDC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28650" y="1273969"/>
            <a:ext cx="96016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4ECDC4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2369344"/>
            <a:ext cx="70485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ЭЛЕКТРОПИТАНИЕ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0E2E5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И БАЛАНС ФАЗ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4388644"/>
            <a:ext cx="1828800" cy="38100"/>
          </a:xfrm>
          <a:custGeom>
            <a:avLst/>
            <a:gdLst/>
            <a:ahLst/>
            <a:cxnLst/>
            <a:rect l="l" t="t" r="r" b="b"/>
            <a:pathLst>
              <a:path w="1828800" h="38100">
                <a:moveTo>
                  <a:pt x="0" y="0"/>
                </a:moveTo>
                <a:lnTo>
                  <a:pt x="1828800" y="0"/>
                </a:lnTo>
                <a:lnTo>
                  <a:pt x="18288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4ECDC4"/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7" name="Text 5"/>
          <p:cNvSpPr/>
          <p:nvPr/>
        </p:nvSpPr>
        <p:spPr>
          <a:xfrm>
            <a:off x="381000" y="4731544"/>
            <a:ext cx="68484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Расчет пиковой мощности, требований к распределителям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0E2E5">
                    <a:alpha val="90000"/>
                  </a:srgbClr>
                </a:solidFill>
                <a:latin typeface="得意黑" pitchFamily="34" charset="0"/>
                <a:ea typeface="得意黑" pitchFamily="34" charset="-122"/>
                <a:cs typeface="得意黑" pitchFamily="34" charset="-120"/>
              </a:rPr>
              <a:t>и контроль фазного баланса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Регламент Управления Рисками</dc:title>
  <dc:subject>Регламент Управления Рисками</dc:subject>
  <dc:creator>Kimi</dc:creator>
  <cp:lastModifiedBy>Kimi</cp:lastModifiedBy>
  <cp:revision>1</cp:revision>
  <dcterms:created xsi:type="dcterms:W3CDTF">2026-02-15T06:31:21Z</dcterms:created>
  <dcterms:modified xsi:type="dcterms:W3CDTF">2026-02-15T06:31:21Z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{"Label":"Регламент Управления Рисками","ContentProducer":"001191110108MACG2KBH8F10000","ProduceID":"19c5febb-baa2-8760-8000-0000ba166004","ReservedCode1":"","ContentPropagator":"001191110108MACG2KBH8F20000","PropagateID":"19c5febb-baa2-8760-8000-0000ba166004","ReservedCode2":""}</vt:lpwstr>
  </property>
</Properties>
</file>